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99" r:id="rId3"/>
    <p:sldId id="305" r:id="rId4"/>
    <p:sldId id="300" r:id="rId5"/>
    <p:sldId id="306" r:id="rId6"/>
    <p:sldId id="307" r:id="rId7"/>
    <p:sldId id="308" r:id="rId8"/>
    <p:sldId id="309" r:id="rId9"/>
    <p:sldId id="311" r:id="rId10"/>
    <p:sldId id="312" r:id="rId11"/>
    <p:sldId id="275" r:id="rId12"/>
    <p:sldId id="296" r:id="rId13"/>
    <p:sldId id="313" r:id="rId14"/>
    <p:sldId id="314" r:id="rId15"/>
    <p:sldId id="315" r:id="rId16"/>
    <p:sldId id="318" r:id="rId17"/>
    <p:sldId id="258" r:id="rId18"/>
    <p:sldId id="310" r:id="rId19"/>
    <p:sldId id="320" r:id="rId20"/>
    <p:sldId id="277" r:id="rId21"/>
    <p:sldId id="323" r:id="rId22"/>
    <p:sldId id="327" r:id="rId23"/>
    <p:sldId id="276" r:id="rId24"/>
    <p:sldId id="328" r:id="rId25"/>
    <p:sldId id="280" r:id="rId26"/>
    <p:sldId id="324" r:id="rId27"/>
    <p:sldId id="279" r:id="rId28"/>
    <p:sldId id="287" r:id="rId29"/>
    <p:sldId id="329" r:id="rId30"/>
    <p:sldId id="282" r:id="rId31"/>
    <p:sldId id="27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3CA"/>
    <a:srgbClr val="FF9999"/>
    <a:srgbClr val="004F91"/>
    <a:srgbClr val="F8D9B6"/>
    <a:srgbClr val="006380"/>
    <a:srgbClr val="00869B"/>
    <a:srgbClr val="0193A7"/>
    <a:srgbClr val="41CFDA"/>
    <a:srgbClr val="03ABCF"/>
    <a:srgbClr val="0388A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6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84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ko-KR" altLang="en-US" sz="186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Nova"/>
                <a:ea typeface="나눔스퀘어 Light"/>
              </a:rPr>
              <a:t>차트 제목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3CE-4074-907E-CA5FDE5D72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CE-4074-907E-CA5FDE5D72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3CE-4074-907E-CA5FDE5D72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3CE-4074-907E-CA5FDE5D72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3CE-4074-907E-CA5FDE5D72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3CE-4074-907E-CA5FDE5D72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36970664"/>
        <c:axId val="736971976"/>
      </c:barChart>
      <c:catAx>
        <c:axId val="736970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6971976"/>
        <c:crosses val="autoZero"/>
        <c:auto val="1"/>
        <c:lblAlgn val="ctr"/>
        <c:lblOffset val="100"/>
        <c:noMultiLvlLbl val="0"/>
      </c:catAx>
      <c:valAx>
        <c:axId val="736971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6970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939AF-EDAA-4E75-B0EF-AD1B00EC5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30106A-1390-40B0-841F-1685F71A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AE88B-69FA-4080-9CC0-29B5FD74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DCCC-A2F3-409E-893E-B076AC5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75FD3-8F3B-4CAF-91E1-FAFA5BC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33327-2AA1-4F82-802C-DC8A8E84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0D131-1ED2-433C-9960-491453AA4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4170F-6CD6-45B7-A0A1-3F17D1D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6900C-406A-4210-9A74-AEF8CDBA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0B21-6076-4224-BA79-0FE5A087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1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70640-BF01-4043-A688-44894BA6E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199D0-8FEA-4FD4-A9CF-0C3279C21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8233B-5717-4D3E-B11D-11FE4FD0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B9ABA-0811-45D8-BF65-551670F6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687C3-5672-40DC-A54C-672309CD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1D418-F576-4A38-8063-25C621AC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35D4F-29F1-451D-B757-EDAF6E8B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C7918-FDF1-4094-BA20-C5DA2E74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FA876-3D5E-472C-8730-65A70915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B7A82-2441-47CD-AB69-A406E8C2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2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961E-1530-469B-89B9-D418153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14DEF-766D-43D5-A733-960C8DA57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F40EF-1B38-4F3B-BBFC-D709BD04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E5F50-D32B-471C-9CE7-763238F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69826-8A29-490A-AA8D-6AC0075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2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026FC-E9FB-4848-91E5-5298D899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97AF1-560C-40CA-9F77-C4482D48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C0796C-7EC1-4E5C-A958-404EE7B06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77541-68E4-4220-B55C-32A24D85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89BEA-B9D2-4315-865D-0922BB8D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399B8-5430-471A-8327-BC683828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CE3AB-0CC2-49EE-9DA0-3CB2C086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0D51B-44B7-4408-BC66-099F46D47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61FD69-CFCC-4C2D-B7F4-0644CA98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C0D580-B31D-4CAB-94F1-7EBCE7BE4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C9EEF7-64C4-4FAD-9CFE-FD473249E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BE591D-57DD-4E41-90A3-ABF3AA38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A6D044-C3E0-4D5E-AF10-FACC94C4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83FC5-E510-41A5-9C66-87136290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5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CF913-0565-4EF5-9DF3-7BBF5C8C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D481E3-9ABB-44E4-BA96-584DA6B5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8FEF85-13E2-4C06-A394-5D793C8F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59790F-659A-49BB-A168-3AFACB2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358B96-B88D-44E0-80FB-A3E5115E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4965D0-B67C-44FE-B2DF-8A9A1FF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E08DD7-6BB0-4E42-8EE5-AAC66D4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AD6E2-3E31-4034-8FF1-64F8A46401D0}"/>
              </a:ext>
            </a:extLst>
          </p:cNvPr>
          <p:cNvSpPr txBox="1"/>
          <p:nvPr userDrawn="1"/>
        </p:nvSpPr>
        <p:spPr>
          <a:xfrm>
            <a:off x="100069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7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334CD-F1FC-4FC8-A33D-812FC56E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2E690-E86A-4722-8316-0FF92D49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D91116-A8BD-4884-9523-160728CC1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00E92-4799-4898-98C7-B692B967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78D38-4CFE-47A6-96B0-555ED137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D91FB-39E5-422E-AC1D-39E10E17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0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DA18-F480-4F43-9A50-EADDABE5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6B1D8-2477-4DB6-BE7D-11274783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5D60A-76F5-4617-83B0-E89AD623E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1EC6B5-B075-4D35-AF79-AED23C1C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F6AC84-AD13-4AE0-81DD-8803DC1E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4FB3C-BBE8-47DB-9541-199402AF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4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54567B-AA32-4399-B4A4-FABCF6F6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8D90E-B19D-496D-A8CD-027F4150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BE15F-B2E5-4F5E-9536-3714D94D6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484E9-28E7-414B-8A10-8B88CF2761E2}" type="datetimeFigureOut">
              <a:rPr lang="ko-KR" altLang="en-US" smtClean="0"/>
              <a:t>2021-06-24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C7A53-550B-4CD2-B975-305B0E751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0BB5B-A2EE-4D07-89B8-AA87B48F1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0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seoul.go.kr/" TargetMode="External"/><Relationship Id="rId3" Type="http://schemas.openxmlformats.org/officeDocument/2006/relationships/hyperlink" Target="https://www.tour.go.kr/" TargetMode="External"/><Relationship Id="rId7" Type="http://schemas.openxmlformats.org/officeDocument/2006/relationships/hyperlink" Target="https://www.data.go.kr/" TargetMode="External"/><Relationship Id="rId2" Type="http://schemas.openxmlformats.org/officeDocument/2006/relationships/hyperlink" Target="https://data.kma.go.kr/cmmn/main.do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to.visitkorea.or.kr/kor/gov30.kto" TargetMode="External"/><Relationship Id="rId5" Type="http://schemas.openxmlformats.org/officeDocument/2006/relationships/hyperlink" Target="https://english.visitkorea.or.kr/enu/index.kto" TargetMode="External"/><Relationship Id="rId10" Type="http://schemas.openxmlformats.org/officeDocument/2006/relationships/hyperlink" Target="https://www.culture.go.kr/bigdata/user/main.do" TargetMode="External"/><Relationship Id="rId4" Type="http://schemas.openxmlformats.org/officeDocument/2006/relationships/hyperlink" Target="https://korean.visitkorea.or.kr/main/main.do#home" TargetMode="External"/><Relationship Id="rId9" Type="http://schemas.openxmlformats.org/officeDocument/2006/relationships/hyperlink" Target="https://data.gg.go.kr/portal/mainPage.do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bd.kma.go.kr/kma2020/fs/climaticIndexSelect1.do?pageNum=5&amp;menuCd=F050202000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orean.visitkorea.or.kr/forecast/getTourFocSrchForm.d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1D4D50-8EEB-453B-8DD4-8658573A49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7974FE1-4C44-45A0-9328-80FCD0645472}"/>
              </a:ext>
            </a:extLst>
          </p:cNvPr>
          <p:cNvGrpSpPr/>
          <p:nvPr/>
        </p:nvGrpSpPr>
        <p:grpSpPr>
          <a:xfrm>
            <a:off x="2688609" y="2747210"/>
            <a:ext cx="6905767" cy="1363579"/>
            <a:chOff x="2688609" y="2747210"/>
            <a:chExt cx="6905767" cy="136357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7E463ED-4BD5-42F9-96F2-9C70B90152F7}"/>
                </a:ext>
              </a:extLst>
            </p:cNvPr>
            <p:cNvSpPr/>
            <p:nvPr/>
          </p:nvSpPr>
          <p:spPr>
            <a:xfrm>
              <a:off x="2688609" y="2747210"/>
              <a:ext cx="6905767" cy="1363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282E7-FE6A-4789-A025-64312C9596EB}"/>
                </a:ext>
              </a:extLst>
            </p:cNvPr>
            <p:cNvSpPr txBox="1"/>
            <p:nvPr/>
          </p:nvSpPr>
          <p:spPr>
            <a:xfrm>
              <a:off x="3396800" y="3075057"/>
              <a:ext cx="53984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Weather Go 2</a:t>
              </a:r>
              <a:r>
                <a:rPr lang="en-US" altLang="ko-KR" sz="4000" b="1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nd</a:t>
              </a:r>
              <a:r>
                <a:rPr lang="en-US" altLang="ko-KR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ko-KR" alt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회의록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C9D7342-D647-4D17-987E-AD9E2B1BACC0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2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6ABD68-8D65-414B-8636-3DC83DFE18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160311D-A36A-40A0-8489-8BA748540C07}"/>
              </a:ext>
            </a:extLst>
          </p:cNvPr>
          <p:cNvGrpSpPr/>
          <p:nvPr/>
        </p:nvGrpSpPr>
        <p:grpSpPr>
          <a:xfrm>
            <a:off x="833855" y="2853154"/>
            <a:ext cx="4335045" cy="1539231"/>
            <a:chOff x="656055" y="2853154"/>
            <a:chExt cx="4335045" cy="153923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1D307E5-5280-4F48-BC00-E275F1CD1B77}"/>
                </a:ext>
              </a:extLst>
            </p:cNvPr>
            <p:cNvGrpSpPr/>
            <p:nvPr/>
          </p:nvGrpSpPr>
          <p:grpSpPr>
            <a:xfrm>
              <a:off x="656055" y="2853154"/>
              <a:ext cx="4335045" cy="1539231"/>
              <a:chOff x="3792955" y="2747210"/>
              <a:chExt cx="4335045" cy="153923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52BDBD4-CA02-4D68-A1B5-951D0166F2A1}"/>
                  </a:ext>
                </a:extLst>
              </p:cNvPr>
              <p:cNvSpPr/>
              <p:nvPr/>
            </p:nvSpPr>
            <p:spPr>
              <a:xfrm>
                <a:off x="3792955" y="2747210"/>
                <a:ext cx="4335045" cy="1539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1F4567-BA9C-49C3-B5F9-1275F55A02EC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64670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Weather Go 2nd </a:t>
                </a:r>
              </a:p>
              <a:p>
                <a:r>
                  <a:rPr lang="ko-KR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회의록 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694252-943C-4CD4-AD8F-4C29A3F532A7}"/>
                </a:ext>
              </a:extLst>
            </p:cNvPr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1.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9462CBE-36B4-4477-9103-304449E1EB3B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902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343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Weather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2B5CEE-7C2E-4A7C-A967-64321F24E3FD}"/>
              </a:ext>
            </a:extLst>
          </p:cNvPr>
          <p:cNvSpPr/>
          <p:nvPr/>
        </p:nvSpPr>
        <p:spPr>
          <a:xfrm>
            <a:off x="723900" y="1841503"/>
            <a:ext cx="10744200" cy="4432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D541EC-999A-4351-BB2B-27AF53DDB377}"/>
              </a:ext>
            </a:extLst>
          </p:cNvPr>
          <p:cNvSpPr/>
          <p:nvPr/>
        </p:nvSpPr>
        <p:spPr>
          <a:xfrm>
            <a:off x="1066800" y="1425442"/>
            <a:ext cx="2006600" cy="832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964B42-9C5D-46BF-B375-F9E0B8A3863F}"/>
              </a:ext>
            </a:extLst>
          </p:cNvPr>
          <p:cNvSpPr txBox="1"/>
          <p:nvPr/>
        </p:nvSpPr>
        <p:spPr>
          <a:xfrm>
            <a:off x="1598289" y="1549115"/>
            <a:ext cx="854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87236-894B-41C9-96F6-9AA0BF43EDBD}"/>
              </a:ext>
            </a:extLst>
          </p:cNvPr>
          <p:cNvSpPr txBox="1"/>
          <p:nvPr/>
        </p:nvSpPr>
        <p:spPr>
          <a:xfrm>
            <a:off x="1231201" y="2521509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1EB579-76CF-46D1-AB00-78FA10134E2A}"/>
              </a:ext>
            </a:extLst>
          </p:cNvPr>
          <p:cNvSpPr txBox="1"/>
          <p:nvPr/>
        </p:nvSpPr>
        <p:spPr>
          <a:xfrm>
            <a:off x="1227769" y="3769002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778F99-0F05-443D-9572-B4388156AA85}"/>
              </a:ext>
            </a:extLst>
          </p:cNvPr>
          <p:cNvSpPr txBox="1"/>
          <p:nvPr/>
        </p:nvSpPr>
        <p:spPr>
          <a:xfrm>
            <a:off x="1224337" y="5016495"/>
            <a:ext cx="5052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CD186-DBBB-4196-B282-A839BD212069}"/>
              </a:ext>
            </a:extLst>
          </p:cNvPr>
          <p:cNvSpPr txBox="1"/>
          <p:nvPr/>
        </p:nvSpPr>
        <p:spPr>
          <a:xfrm>
            <a:off x="2025649" y="2675397"/>
            <a:ext cx="2964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주제와 주제 선정 이유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27727-78FD-4F46-BCC5-0C9D01451FE4}"/>
              </a:ext>
            </a:extLst>
          </p:cNvPr>
          <p:cNvSpPr txBox="1"/>
          <p:nvPr/>
        </p:nvSpPr>
        <p:spPr>
          <a:xfrm>
            <a:off x="2025649" y="3922890"/>
            <a:ext cx="3696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 6</a:t>
            </a:r>
            <a:r>
              <a:rPr lang="ko-KR" altLang="en-US" sz="2400" dirty="0"/>
              <a:t>하원칙으로 살펴보는 주제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10E024-0279-45DB-9C6A-9F6DFF32FE74}"/>
              </a:ext>
            </a:extLst>
          </p:cNvPr>
          <p:cNvSpPr txBox="1"/>
          <p:nvPr/>
        </p:nvSpPr>
        <p:spPr>
          <a:xfrm>
            <a:off x="2025649" y="5170383"/>
            <a:ext cx="4410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분석방법과 시각화</a:t>
            </a:r>
            <a:r>
              <a:rPr lang="en-US" altLang="ko-KR" sz="2400" dirty="0"/>
              <a:t>, </a:t>
            </a:r>
            <a:r>
              <a:rPr lang="ko-KR" altLang="en-US" sz="2400" dirty="0"/>
              <a:t>분석의 목표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4429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B96598-A1E1-43BD-9ACA-1ED2689A96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DE9D4DA-E323-4062-A3AC-ABAFE20D5C83}"/>
              </a:ext>
            </a:extLst>
          </p:cNvPr>
          <p:cNvSpPr/>
          <p:nvPr/>
        </p:nvSpPr>
        <p:spPr>
          <a:xfrm>
            <a:off x="301256" y="3088760"/>
            <a:ext cx="6096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D7608-E618-460B-ADAB-EB64A38593CA}"/>
              </a:ext>
            </a:extLst>
          </p:cNvPr>
          <p:cNvSpPr txBox="1"/>
          <p:nvPr/>
        </p:nvSpPr>
        <p:spPr>
          <a:xfrm>
            <a:off x="636272" y="4354015"/>
            <a:ext cx="5270520" cy="8068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/>
              <a:t>주제와 주제선정 이유에서는 어떤 주제를 이번 프로젝트로 잡았으며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그 이유가 무엇인지 알아봅니다</a:t>
            </a:r>
            <a:r>
              <a:rPr lang="en-US" altLang="ko-KR" sz="2000" spc="-150" dirty="0"/>
              <a:t>.</a:t>
            </a:r>
            <a:endParaRPr lang="ko-KR" altLang="en-US" sz="2000" spc="-1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DB1B3-0CFE-42E3-A33C-7C001F0CFF01}"/>
              </a:ext>
            </a:extLst>
          </p:cNvPr>
          <p:cNvSpPr txBox="1"/>
          <p:nvPr/>
        </p:nvSpPr>
        <p:spPr>
          <a:xfrm>
            <a:off x="636272" y="3429000"/>
            <a:ext cx="353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주제와 주제선정 이유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75C9E2-E74E-498C-878E-B2665726B4B8}"/>
              </a:ext>
            </a:extLst>
          </p:cNvPr>
          <p:cNvCxnSpPr>
            <a:cxnSpLocks/>
          </p:cNvCxnSpPr>
          <p:nvPr/>
        </p:nvCxnSpPr>
        <p:spPr>
          <a:xfrm>
            <a:off x="636272" y="4182780"/>
            <a:ext cx="5459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04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50850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Weather Go 2</a:t>
            </a:r>
            <a:r>
              <a:rPr lang="en-US" altLang="ko-KR" sz="32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nd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회의록 개요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CA47A-D544-438A-8B1D-6DB9300FAFDA}"/>
              </a:ext>
            </a:extLst>
          </p:cNvPr>
          <p:cNvSpPr txBox="1"/>
          <p:nvPr/>
        </p:nvSpPr>
        <p:spPr>
          <a:xfrm>
            <a:off x="509814" y="2072395"/>
            <a:ext cx="8350226" cy="45001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spc="-150" dirty="0"/>
              <a:t>Weather GO 2</a:t>
            </a:r>
            <a:r>
              <a:rPr lang="en-US" altLang="ko-KR" sz="2000" spc="-150" baseline="30000" dirty="0"/>
              <a:t>nd</a:t>
            </a:r>
            <a:r>
              <a:rPr lang="en-US" altLang="ko-KR" sz="2000" spc="-150" dirty="0"/>
              <a:t> </a:t>
            </a:r>
            <a:r>
              <a:rPr lang="ko-KR" altLang="en-US" sz="2000" spc="-150" dirty="0"/>
              <a:t>회의를 통해 관광지 소비자 제공 서비스와 관광 공급자 제공 서비스 중에 하나를 택해야 할 때</a:t>
            </a:r>
            <a:r>
              <a:rPr lang="en-US" altLang="ko-KR" sz="2000" spc="-150" dirty="0"/>
              <a:t>, Weather GO 1</a:t>
            </a:r>
            <a:r>
              <a:rPr lang="en-US" altLang="ko-KR" sz="2000" spc="-150" baseline="30000" dirty="0"/>
              <a:t>st</a:t>
            </a:r>
            <a:r>
              <a:rPr lang="ko-KR" altLang="en-US" sz="2000" spc="-150" dirty="0"/>
              <a:t>회의에서는 관광공급자 제공 서비스를 먼저 진행하기로 결정이 되었지만</a:t>
            </a:r>
            <a:r>
              <a:rPr lang="en-US" altLang="ko-KR" sz="2000" spc="-150" dirty="0"/>
              <a:t>, Weather GO 2</a:t>
            </a:r>
            <a:r>
              <a:rPr lang="en-US" altLang="ko-KR" sz="2000" spc="-150" baseline="30000" dirty="0"/>
              <a:t>nd</a:t>
            </a:r>
            <a:r>
              <a:rPr lang="ko-KR" altLang="en-US" sz="2000" spc="-150" dirty="0"/>
              <a:t>회의에서는 관광지 소비자 제공 서비스로 가는 것으로 최종 결론이 나왔다</a:t>
            </a:r>
            <a:r>
              <a:rPr lang="en-US" altLang="ko-KR" sz="20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2000" spc="-150" dirty="0"/>
          </a:p>
          <a:p>
            <a:pPr algn="just">
              <a:lnSpc>
                <a:spcPct val="120000"/>
              </a:lnSpc>
            </a:pPr>
            <a:r>
              <a:rPr lang="ko-KR" altLang="en-US" sz="2000" spc="-150" dirty="0"/>
              <a:t>그 이유는 다음과 같다</a:t>
            </a:r>
            <a:r>
              <a:rPr lang="en-US" altLang="ko-KR" sz="20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2000" spc="-150" dirty="0"/>
          </a:p>
          <a:p>
            <a:pPr marL="457200" indent="-457200" algn="just">
              <a:lnSpc>
                <a:spcPct val="120000"/>
              </a:lnSpc>
              <a:buAutoNum type="arabicParenR"/>
            </a:pPr>
            <a:r>
              <a:rPr lang="ko-KR" altLang="en-US" sz="2000" spc="-150" dirty="0"/>
              <a:t>서비스를 필요로 하는 관광지 소비자와 관광 공급자 의 수를 예상해 볼 때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서비스를 필요로 하는 관광지 소비자의 수가 더 많을 것으로 판단했다</a:t>
            </a:r>
            <a:r>
              <a:rPr lang="en-US" altLang="ko-KR" sz="2000" spc="-150" dirty="0"/>
              <a:t>.</a:t>
            </a:r>
          </a:p>
          <a:p>
            <a:pPr marL="457200" indent="-457200" algn="just">
              <a:lnSpc>
                <a:spcPct val="120000"/>
              </a:lnSpc>
              <a:buAutoNum type="arabicParenR"/>
            </a:pPr>
            <a:r>
              <a:rPr lang="ko-KR" altLang="en-US" sz="2000" spc="-150" dirty="0"/>
              <a:t> 관광지 소비자 제공 서비스와 관광 공급자 제공 서비스의 서비스간 편익과 효율을 생각해봤을 때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관광지 소비자 제공 서비스가 편익과 효율이 더 좋을 것으로 판단했다</a:t>
            </a:r>
            <a:r>
              <a:rPr lang="en-US" altLang="ko-KR" sz="2000" spc="-150" dirty="0"/>
              <a:t>.</a:t>
            </a:r>
            <a:endParaRPr lang="ko-KR" altLang="en-US" sz="2000" spc="-1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F6239-B129-468B-BF87-3DDF1C2AC7C7}"/>
              </a:ext>
            </a:extLst>
          </p:cNvPr>
          <p:cNvSpPr txBox="1"/>
          <p:nvPr/>
        </p:nvSpPr>
        <p:spPr>
          <a:xfrm>
            <a:off x="509814" y="1237964"/>
            <a:ext cx="8138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관광지 소비자  제공 서비스 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vs 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관광 공급자 제공 서비스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B48C8C-048C-49DD-BA65-2C97BD937A82}"/>
              </a:ext>
            </a:extLst>
          </p:cNvPr>
          <p:cNvCxnSpPr>
            <a:cxnSpLocks/>
          </p:cNvCxnSpPr>
          <p:nvPr/>
        </p:nvCxnSpPr>
        <p:spPr>
          <a:xfrm>
            <a:off x="529774" y="1822739"/>
            <a:ext cx="91040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9A3E423-3FB0-4B7A-AC88-54CDAB83A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7815" y="780764"/>
            <a:ext cx="1407480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204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E6F778-AB9C-4E58-9B6C-B4E293A186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874F9-2569-4DE6-9A1C-0C9DCFAFECF6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CD2551D-E28F-4AC1-845E-E77A839BDF8F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730D19C-BD34-486B-877F-91E8EE5A5735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ED4C8313-CB9A-4AD3-9525-3ECBC0187CD6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617AAA-1CBF-4FF2-929F-992E6EC6CDC1}"/>
                  </a:ext>
                </a:extLst>
              </p:cNvPr>
              <p:cNvSpPr txBox="1"/>
              <p:nvPr/>
            </p:nvSpPr>
            <p:spPr>
              <a:xfrm>
                <a:off x="3792955" y="3198649"/>
                <a:ext cx="41809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</a:t>
                </a:r>
                <a:r>
                  <a:rPr lang="ko-KR" alt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하원칙으로 살펴보는 주제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F073B6-EF23-4646-B283-4A1E2DFE371D}"/>
                </a:ext>
              </a:extLst>
            </p:cNvPr>
            <p:cNvSpPr txBox="1"/>
            <p:nvPr/>
          </p:nvSpPr>
          <p:spPr>
            <a:xfrm>
              <a:off x="754169" y="2935261"/>
              <a:ext cx="794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818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4745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하원칙으로 살펴보는 주제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8FDD06-009D-43E2-B077-86D9A48E910F}"/>
              </a:ext>
            </a:extLst>
          </p:cNvPr>
          <p:cNvGrpSpPr/>
          <p:nvPr/>
        </p:nvGrpSpPr>
        <p:grpSpPr>
          <a:xfrm>
            <a:off x="616303" y="2083786"/>
            <a:ext cx="10959393" cy="3758204"/>
            <a:chOff x="904240" y="2085603"/>
            <a:chExt cx="10317126" cy="353795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1899799-901E-4DDD-8BAE-A99895A0216E}"/>
                </a:ext>
              </a:extLst>
            </p:cNvPr>
            <p:cNvSpPr/>
            <p:nvPr/>
          </p:nvSpPr>
          <p:spPr>
            <a:xfrm>
              <a:off x="904240" y="2114774"/>
              <a:ext cx="2041451" cy="3508786"/>
            </a:xfrm>
            <a:prstGeom prst="rect">
              <a:avLst/>
            </a:prstGeom>
            <a:solidFill>
              <a:srgbClr val="FAE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E157965-1D43-4947-AAC5-6E7E43924111}"/>
                </a:ext>
              </a:extLst>
            </p:cNvPr>
            <p:cNvSpPr/>
            <p:nvPr/>
          </p:nvSpPr>
          <p:spPr>
            <a:xfrm>
              <a:off x="904240" y="21147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ADCD7E0-DEEC-4E9A-8747-647CDD842166}"/>
                </a:ext>
              </a:extLst>
            </p:cNvPr>
            <p:cNvSpPr/>
            <p:nvPr/>
          </p:nvSpPr>
          <p:spPr>
            <a:xfrm>
              <a:off x="9179915" y="2114774"/>
              <a:ext cx="2041451" cy="3508786"/>
            </a:xfrm>
            <a:prstGeom prst="rect">
              <a:avLst/>
            </a:prstGeom>
            <a:solidFill>
              <a:srgbClr val="FAE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A2E341-2CD1-4315-8E13-619FF6F1346E}"/>
                </a:ext>
              </a:extLst>
            </p:cNvPr>
            <p:cNvSpPr/>
            <p:nvPr/>
          </p:nvSpPr>
          <p:spPr>
            <a:xfrm>
              <a:off x="3662798" y="2114774"/>
              <a:ext cx="2041451" cy="3508786"/>
            </a:xfrm>
            <a:prstGeom prst="rect">
              <a:avLst/>
            </a:prstGeom>
            <a:solidFill>
              <a:srgbClr val="FAE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EFDC348-1030-4888-AC9B-3FD29FC09AEF}"/>
                </a:ext>
              </a:extLst>
            </p:cNvPr>
            <p:cNvSpPr/>
            <p:nvPr/>
          </p:nvSpPr>
          <p:spPr>
            <a:xfrm>
              <a:off x="6421356" y="2114774"/>
              <a:ext cx="2041451" cy="3508786"/>
            </a:xfrm>
            <a:prstGeom prst="rect">
              <a:avLst/>
            </a:prstGeom>
            <a:solidFill>
              <a:srgbClr val="FAE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B95CAE-BA9E-4491-8D4B-BA8F0B9BAADE}"/>
                </a:ext>
              </a:extLst>
            </p:cNvPr>
            <p:cNvSpPr txBox="1"/>
            <p:nvPr/>
          </p:nvSpPr>
          <p:spPr>
            <a:xfrm>
              <a:off x="1048194" y="2229745"/>
              <a:ext cx="1722442" cy="347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When(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시기 기준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CDD72F1-F8C6-4FBD-A71C-173478F547EE}"/>
                </a:ext>
              </a:extLst>
            </p:cNvPr>
            <p:cNvSpPr/>
            <p:nvPr/>
          </p:nvSpPr>
          <p:spPr>
            <a:xfrm>
              <a:off x="3662797" y="21147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B6BC62-1CD2-490B-9F08-780ABB205437}"/>
                </a:ext>
              </a:extLst>
            </p:cNvPr>
            <p:cNvSpPr txBox="1"/>
            <p:nvPr/>
          </p:nvSpPr>
          <p:spPr>
            <a:xfrm>
              <a:off x="3777024" y="2137516"/>
              <a:ext cx="1762885" cy="608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Where?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어디를 기준으로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9DC6456-6D84-415D-ABAF-65784AF5D3B0}"/>
                </a:ext>
              </a:extLst>
            </p:cNvPr>
            <p:cNvSpPr/>
            <p:nvPr/>
          </p:nvSpPr>
          <p:spPr>
            <a:xfrm>
              <a:off x="6421354" y="21147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FC1312-53C7-4EC1-B228-BAA0889BAD81}"/>
                </a:ext>
              </a:extLst>
            </p:cNvPr>
            <p:cNvSpPr txBox="1"/>
            <p:nvPr/>
          </p:nvSpPr>
          <p:spPr>
            <a:xfrm>
              <a:off x="6887348" y="2085603"/>
              <a:ext cx="1109462" cy="608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Who?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분석대상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3FBAFA4-A110-41C0-B358-1FB3FC33C324}"/>
                </a:ext>
              </a:extLst>
            </p:cNvPr>
            <p:cNvSpPr/>
            <p:nvPr/>
          </p:nvSpPr>
          <p:spPr>
            <a:xfrm>
              <a:off x="9179911" y="21147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A7B762-2C63-4BA7-ABC0-884E057AD90B}"/>
                </a:ext>
              </a:extLst>
            </p:cNvPr>
            <p:cNvSpPr txBox="1"/>
            <p:nvPr/>
          </p:nvSpPr>
          <p:spPr>
            <a:xfrm>
              <a:off x="9516880" y="2109704"/>
              <a:ext cx="1367511" cy="608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What?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무엇을 분석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0DFF6D-F2B5-4700-8B2D-1B4DF3AB1D8A}"/>
                </a:ext>
              </a:extLst>
            </p:cNvPr>
            <p:cNvSpPr txBox="1"/>
            <p:nvPr/>
          </p:nvSpPr>
          <p:spPr>
            <a:xfrm>
              <a:off x="1087741" y="3162347"/>
              <a:ext cx="1682895" cy="2017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평상시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2018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년 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월 이후를 기준으로 일별 데이터 혹은 월별 데이터로  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2019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년 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12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월까지 를 먼저 대상으로 삼은 후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2020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년 이후는 따로 분석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26ED2A-027F-4D0C-8E2B-4CBDF6D7F63A}"/>
                </a:ext>
              </a:extLst>
            </p:cNvPr>
            <p:cNvSpPr txBox="1"/>
            <p:nvPr/>
          </p:nvSpPr>
          <p:spPr>
            <a:xfrm>
              <a:off x="3815824" y="3162348"/>
              <a:ext cx="1682895" cy="2017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관광지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교통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레포츠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문화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쇼핑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숙박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음식점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추천여행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행사안내 중에 관광지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전국기준으로 서울특별시의 구별로 선 분석 후 점차 확대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CDC6FC-FA5F-4C0F-83BB-5D797FC6B126}"/>
                </a:ext>
              </a:extLst>
            </p:cNvPr>
            <p:cNvSpPr txBox="1"/>
            <p:nvPr/>
          </p:nvSpPr>
          <p:spPr>
            <a:xfrm>
              <a:off x="6591082" y="3277512"/>
              <a:ext cx="1682895" cy="2017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관광 수요자와 관광수요자의 편의를 위해 관광지별 입장객수를 타겟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14ACEC-79A7-412C-884F-056BC4D6EF7D}"/>
                </a:ext>
              </a:extLst>
            </p:cNvPr>
            <p:cNvSpPr txBox="1"/>
            <p:nvPr/>
          </p:nvSpPr>
          <p:spPr>
            <a:xfrm>
              <a:off x="9359188" y="3173870"/>
              <a:ext cx="1682895" cy="2017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관광지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교통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레포츠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문화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쇼핑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숙박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음식점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추천여행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행사안내 중에 관광지</a:t>
              </a:r>
              <a:endPara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전국기준으로 서울특별시의 구별로 선 분석 후 점차 확대</a:t>
              </a:r>
            </a:p>
          </p:txBody>
        </p:sp>
      </p:grp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AD8F5BDA-63D3-4095-B363-1D3174AD6085}"/>
              </a:ext>
            </a:extLst>
          </p:cNvPr>
          <p:cNvSpPr/>
          <p:nvPr/>
        </p:nvSpPr>
        <p:spPr>
          <a:xfrm rot="5400000">
            <a:off x="3008406" y="3865618"/>
            <a:ext cx="335851" cy="2895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DA50D2A3-B4AC-4532-AD61-FF9C140C176C}"/>
              </a:ext>
            </a:extLst>
          </p:cNvPr>
          <p:cNvSpPr/>
          <p:nvPr/>
        </p:nvSpPr>
        <p:spPr>
          <a:xfrm rot="5400000">
            <a:off x="5946633" y="3865618"/>
            <a:ext cx="335851" cy="2895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6228D56B-7C9B-41C3-9AA3-CF3DA817F0D5}"/>
              </a:ext>
            </a:extLst>
          </p:cNvPr>
          <p:cNvSpPr/>
          <p:nvPr/>
        </p:nvSpPr>
        <p:spPr>
          <a:xfrm rot="5400000">
            <a:off x="8884860" y="3865619"/>
            <a:ext cx="335850" cy="28952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3A683B-2248-48A5-8F9D-49DADEE9289F}"/>
              </a:ext>
            </a:extLst>
          </p:cNvPr>
          <p:cNvSpPr txBox="1"/>
          <p:nvPr/>
        </p:nvSpPr>
        <p:spPr>
          <a:xfrm>
            <a:off x="520117" y="1434517"/>
            <a:ext cx="483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날씨에 따른 </a:t>
            </a:r>
            <a:r>
              <a:rPr lang="ko-KR" altLang="en-US"/>
              <a:t>관광소비자 관광지 추천 서비스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881ECDE-D909-439A-B004-2E7BC5E09051}"/>
              </a:ext>
            </a:extLst>
          </p:cNvPr>
          <p:cNvCxnSpPr>
            <a:cxnSpLocks/>
          </p:cNvCxnSpPr>
          <p:nvPr/>
        </p:nvCxnSpPr>
        <p:spPr>
          <a:xfrm>
            <a:off x="529774" y="1822739"/>
            <a:ext cx="42771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17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4745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하원칙으로 살펴보는 주제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8FDD06-009D-43E2-B077-86D9A48E910F}"/>
              </a:ext>
            </a:extLst>
          </p:cNvPr>
          <p:cNvGrpSpPr/>
          <p:nvPr/>
        </p:nvGrpSpPr>
        <p:grpSpPr>
          <a:xfrm>
            <a:off x="3176331" y="1921316"/>
            <a:ext cx="5098822" cy="3999360"/>
            <a:chOff x="904240" y="2114772"/>
            <a:chExt cx="4800009" cy="376498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1899799-901E-4DDD-8BAE-A99895A0216E}"/>
                </a:ext>
              </a:extLst>
            </p:cNvPr>
            <p:cNvSpPr/>
            <p:nvPr/>
          </p:nvSpPr>
          <p:spPr>
            <a:xfrm>
              <a:off x="904240" y="2114774"/>
              <a:ext cx="2041451" cy="3508786"/>
            </a:xfrm>
            <a:prstGeom prst="rect">
              <a:avLst/>
            </a:prstGeom>
            <a:solidFill>
              <a:srgbClr val="FAE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E157965-1D43-4947-AAC5-6E7E43924111}"/>
                </a:ext>
              </a:extLst>
            </p:cNvPr>
            <p:cNvSpPr/>
            <p:nvPr/>
          </p:nvSpPr>
          <p:spPr>
            <a:xfrm>
              <a:off x="904240" y="21147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BA2E341-2CD1-4315-8E13-619FF6F1346E}"/>
                </a:ext>
              </a:extLst>
            </p:cNvPr>
            <p:cNvSpPr/>
            <p:nvPr/>
          </p:nvSpPr>
          <p:spPr>
            <a:xfrm>
              <a:off x="3662798" y="2114773"/>
              <a:ext cx="2041451" cy="3764978"/>
            </a:xfrm>
            <a:prstGeom prst="rect">
              <a:avLst/>
            </a:prstGeom>
            <a:solidFill>
              <a:srgbClr val="FAE3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B95CAE-BA9E-4491-8D4B-BA8F0B9BAADE}"/>
                </a:ext>
              </a:extLst>
            </p:cNvPr>
            <p:cNvSpPr txBox="1"/>
            <p:nvPr/>
          </p:nvSpPr>
          <p:spPr>
            <a:xfrm>
              <a:off x="1171294" y="2127780"/>
              <a:ext cx="1488236" cy="608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How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어떻게 분석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?)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CDD72F1-F8C6-4FBD-A71C-173478F547EE}"/>
                </a:ext>
              </a:extLst>
            </p:cNvPr>
            <p:cNvSpPr/>
            <p:nvPr/>
          </p:nvSpPr>
          <p:spPr>
            <a:xfrm>
              <a:off x="3662797" y="2114772"/>
              <a:ext cx="2041451" cy="60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B6BC62-1CD2-490B-9F08-780ABB205437}"/>
                </a:ext>
              </a:extLst>
            </p:cNvPr>
            <p:cNvSpPr txBox="1"/>
            <p:nvPr/>
          </p:nvSpPr>
          <p:spPr>
            <a:xfrm>
              <a:off x="4041667" y="2127779"/>
              <a:ext cx="1290548" cy="608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Why?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분석 이유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?)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0DFF6D-F2B5-4700-8B2D-1B4DF3AB1D8A}"/>
                </a:ext>
              </a:extLst>
            </p:cNvPr>
            <p:cNvSpPr txBox="1"/>
            <p:nvPr/>
          </p:nvSpPr>
          <p:spPr>
            <a:xfrm>
              <a:off x="1073965" y="3277512"/>
              <a:ext cx="1682895" cy="905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지도 학습과 비지도학습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수업 때 배운 알고리즘들을 통해서 추천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26ED2A-027F-4D0C-8E2B-4CBDF6D7F63A}"/>
                </a:ext>
              </a:extLst>
            </p:cNvPr>
            <p:cNvSpPr txBox="1"/>
            <p:nvPr/>
          </p:nvSpPr>
          <p:spPr>
            <a:xfrm>
              <a:off x="3842074" y="2749238"/>
              <a:ext cx="1682895" cy="3130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관광소비자에게는 날씨에 따라 관광지를 선택하는 데에 있어서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불필요한 검색 없이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지역만 검색하면 오늘 같은 날씨에 어디를 가면 좋을 지 고민하는 관광공급자</a:t>
              </a:r>
              <a:r>
                <a:rPr lang="en-US" altLang="ko-KR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ko-KR" altLang="en-US" sz="16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잠재 관광 소비자 및 관광 소비자에게  관광지를 추천해주기 위해서</a:t>
              </a:r>
              <a:endPara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AD8F5BDA-63D3-4095-B363-1D3174AD6085}"/>
              </a:ext>
            </a:extLst>
          </p:cNvPr>
          <p:cNvSpPr/>
          <p:nvPr/>
        </p:nvSpPr>
        <p:spPr>
          <a:xfrm rot="5400000">
            <a:off x="5585648" y="3640162"/>
            <a:ext cx="335851" cy="2895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6ABA1-C062-4DB1-8BD8-A20F4977AA5A}"/>
              </a:ext>
            </a:extLst>
          </p:cNvPr>
          <p:cNvSpPr txBox="1"/>
          <p:nvPr/>
        </p:nvSpPr>
        <p:spPr>
          <a:xfrm>
            <a:off x="507809" y="1303042"/>
            <a:ext cx="483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날씨에 따른 </a:t>
            </a:r>
            <a:r>
              <a:rPr lang="ko-KR" altLang="en-US"/>
              <a:t>관광소비자 관광지 추천 서비스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9122796-F62D-47CD-ACC3-C367D6B183C0}"/>
              </a:ext>
            </a:extLst>
          </p:cNvPr>
          <p:cNvCxnSpPr>
            <a:cxnSpLocks/>
          </p:cNvCxnSpPr>
          <p:nvPr/>
        </p:nvCxnSpPr>
        <p:spPr>
          <a:xfrm>
            <a:off x="507809" y="1699869"/>
            <a:ext cx="42771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978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438454-4445-470C-9B40-D588F89747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0E5AFEBE-345C-421D-9E6A-4A0DD540B24B}"/>
              </a:ext>
            </a:extLst>
          </p:cNvPr>
          <p:cNvGrpSpPr/>
          <p:nvPr/>
        </p:nvGrpSpPr>
        <p:grpSpPr>
          <a:xfrm>
            <a:off x="833855" y="2853155"/>
            <a:ext cx="4335045" cy="1151690"/>
            <a:chOff x="656055" y="2853155"/>
            <a:chExt cx="4335045" cy="115169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B4A39E7-0F8D-4B93-9BCE-D8074ADB296F}"/>
                </a:ext>
              </a:extLst>
            </p:cNvPr>
            <p:cNvGrpSpPr/>
            <p:nvPr/>
          </p:nvGrpSpPr>
          <p:grpSpPr>
            <a:xfrm>
              <a:off x="656055" y="2853155"/>
              <a:ext cx="4335045" cy="1151690"/>
              <a:chOff x="3792955" y="2747211"/>
              <a:chExt cx="4335045" cy="115169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2F8684-B732-4FEA-8982-91A4BD399B96}"/>
                  </a:ext>
                </a:extLst>
              </p:cNvPr>
              <p:cNvSpPr/>
              <p:nvPr/>
            </p:nvSpPr>
            <p:spPr>
              <a:xfrm>
                <a:off x="3792955" y="2747211"/>
                <a:ext cx="4335045" cy="11516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E65F7B-89D6-4469-9DAC-DFF4F768E604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79783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분석방법 및 시각화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7BE77B-933E-4E29-84ED-CFFEE53737F1}"/>
                </a:ext>
              </a:extLst>
            </p:cNvPr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3.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638D8D6-5C84-4125-A95C-5518763A767D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6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4256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날씨에 따른 관광지 추천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9AC2397-EDC1-495A-B2B4-21F472A654C6}"/>
              </a:ext>
            </a:extLst>
          </p:cNvPr>
          <p:cNvGrpSpPr/>
          <p:nvPr/>
        </p:nvGrpSpPr>
        <p:grpSpPr>
          <a:xfrm>
            <a:off x="811410" y="3116582"/>
            <a:ext cx="11096109" cy="848355"/>
            <a:chOff x="731520" y="3004822"/>
            <a:chExt cx="9804400" cy="84835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8D2E7F0-DFFD-42DC-ABD5-FF249C700B0F}"/>
                </a:ext>
              </a:extLst>
            </p:cNvPr>
            <p:cNvSpPr/>
            <p:nvPr/>
          </p:nvSpPr>
          <p:spPr>
            <a:xfrm>
              <a:off x="731520" y="3004822"/>
              <a:ext cx="1960880" cy="848355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E7C9495-C7FD-4BB9-AA23-193E79C4307C}"/>
                </a:ext>
              </a:extLst>
            </p:cNvPr>
            <p:cNvSpPr/>
            <p:nvPr/>
          </p:nvSpPr>
          <p:spPr>
            <a:xfrm>
              <a:off x="2692400" y="3004822"/>
              <a:ext cx="1960880" cy="84835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8ECCB19-148E-4B0F-AAF1-EF8B3CBB691A}"/>
                </a:ext>
              </a:extLst>
            </p:cNvPr>
            <p:cNvSpPr/>
            <p:nvPr/>
          </p:nvSpPr>
          <p:spPr>
            <a:xfrm>
              <a:off x="4653280" y="3004822"/>
              <a:ext cx="1960880" cy="848355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0ED0E77-0675-40A2-86FD-01359E91293D}"/>
                </a:ext>
              </a:extLst>
            </p:cNvPr>
            <p:cNvSpPr/>
            <p:nvPr/>
          </p:nvSpPr>
          <p:spPr>
            <a:xfrm>
              <a:off x="6614160" y="3004822"/>
              <a:ext cx="1960880" cy="84835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6A6D4D6-87FD-4678-9818-CDBA859E8EFA}"/>
                </a:ext>
              </a:extLst>
            </p:cNvPr>
            <p:cNvSpPr/>
            <p:nvPr/>
          </p:nvSpPr>
          <p:spPr>
            <a:xfrm>
              <a:off x="8575040" y="3004822"/>
              <a:ext cx="1960880" cy="8483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F9264B8-991C-4AC6-A54C-029464B9C068}"/>
              </a:ext>
            </a:extLst>
          </p:cNvPr>
          <p:cNvCxnSpPr/>
          <p:nvPr/>
        </p:nvCxnSpPr>
        <p:spPr>
          <a:xfrm>
            <a:off x="811410" y="3116582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A516C3-6A8A-4955-98B3-38B064BB25C3}"/>
              </a:ext>
            </a:extLst>
          </p:cNvPr>
          <p:cNvCxnSpPr/>
          <p:nvPr/>
        </p:nvCxnSpPr>
        <p:spPr>
          <a:xfrm>
            <a:off x="3029242" y="3116582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C51AC0B-86FF-488F-A093-730BB083CD1B}"/>
              </a:ext>
            </a:extLst>
          </p:cNvPr>
          <p:cNvCxnSpPr/>
          <p:nvPr/>
        </p:nvCxnSpPr>
        <p:spPr>
          <a:xfrm>
            <a:off x="5257234" y="3116582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EBEF88B-10AF-4342-9810-FAB072B3CF92}"/>
              </a:ext>
            </a:extLst>
          </p:cNvPr>
          <p:cNvCxnSpPr/>
          <p:nvPr/>
        </p:nvCxnSpPr>
        <p:spPr>
          <a:xfrm>
            <a:off x="7464906" y="3116582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233FBCB-EE62-4C12-BF0F-B7E68E041194}"/>
              </a:ext>
            </a:extLst>
          </p:cNvPr>
          <p:cNvCxnSpPr/>
          <p:nvPr/>
        </p:nvCxnSpPr>
        <p:spPr>
          <a:xfrm>
            <a:off x="9692898" y="3116582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6453D11-49DC-4B86-BCEB-E024BFF710B0}"/>
              </a:ext>
            </a:extLst>
          </p:cNvPr>
          <p:cNvCxnSpPr/>
          <p:nvPr/>
        </p:nvCxnSpPr>
        <p:spPr>
          <a:xfrm>
            <a:off x="11910730" y="3116582"/>
            <a:ext cx="0" cy="305053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9EE88E4-8663-4A53-9DC2-177904DF3509}"/>
              </a:ext>
            </a:extLst>
          </p:cNvPr>
          <p:cNvSpPr txBox="1"/>
          <p:nvPr/>
        </p:nvSpPr>
        <p:spPr>
          <a:xfrm>
            <a:off x="1509526" y="3340704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54F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rgbClr val="554F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195675-AC81-4E75-952C-B1A92E653C9E}"/>
              </a:ext>
            </a:extLst>
          </p:cNvPr>
          <p:cNvSpPr txBox="1"/>
          <p:nvPr/>
        </p:nvSpPr>
        <p:spPr>
          <a:xfrm>
            <a:off x="3729616" y="3340704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54F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rgbClr val="554F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2E66DD-F361-4D98-A798-23CE77C39511}"/>
              </a:ext>
            </a:extLst>
          </p:cNvPr>
          <p:cNvSpPr txBox="1"/>
          <p:nvPr/>
        </p:nvSpPr>
        <p:spPr>
          <a:xfrm>
            <a:off x="5949706" y="3340704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54F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rgbClr val="554F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F741BF-FB53-4404-B851-815D17E2920B}"/>
              </a:ext>
            </a:extLst>
          </p:cNvPr>
          <p:cNvSpPr txBox="1"/>
          <p:nvPr/>
        </p:nvSpPr>
        <p:spPr>
          <a:xfrm>
            <a:off x="8169796" y="3340704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554F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2000" dirty="0">
                <a:solidFill>
                  <a:srgbClr val="554F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F530EC-117E-4415-9279-92712AD132F6}"/>
              </a:ext>
            </a:extLst>
          </p:cNvPr>
          <p:cNvSpPr txBox="1"/>
          <p:nvPr/>
        </p:nvSpPr>
        <p:spPr>
          <a:xfrm>
            <a:off x="10389886" y="3340704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2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1839315-F088-4A7A-B2EA-B136CED52399}"/>
              </a:ext>
            </a:extLst>
          </p:cNvPr>
          <p:cNvSpPr/>
          <p:nvPr/>
        </p:nvSpPr>
        <p:spPr>
          <a:xfrm>
            <a:off x="811410" y="1402080"/>
            <a:ext cx="11085950" cy="146303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11E6D1-3264-43EE-B135-F0434718E980}"/>
              </a:ext>
            </a:extLst>
          </p:cNvPr>
          <p:cNvSpPr txBox="1"/>
          <p:nvPr/>
        </p:nvSpPr>
        <p:spPr>
          <a:xfrm>
            <a:off x="3478937" y="1541676"/>
            <a:ext cx="52341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554F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날씨에 따른 관광지 추천</a:t>
            </a:r>
            <a:endParaRPr lang="en-US" altLang="ko-KR" sz="4000" b="1" dirty="0">
              <a:solidFill>
                <a:srgbClr val="554F4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000" b="1" dirty="0">
                <a:solidFill>
                  <a:srgbClr val="554F4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분석방법 및 시각화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1E2887-0277-4A18-97D3-4C59AD98F2D9}"/>
              </a:ext>
            </a:extLst>
          </p:cNvPr>
          <p:cNvSpPr txBox="1"/>
          <p:nvPr/>
        </p:nvSpPr>
        <p:spPr>
          <a:xfrm>
            <a:off x="1168401" y="4272519"/>
            <a:ext cx="159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수집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17A344-BBAB-458F-9FDC-8D09AD8994CB}"/>
              </a:ext>
            </a:extLst>
          </p:cNvPr>
          <p:cNvSpPr txBox="1"/>
          <p:nvPr/>
        </p:nvSpPr>
        <p:spPr>
          <a:xfrm>
            <a:off x="9973898" y="4039678"/>
            <a:ext cx="19428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서비스 구현 방법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ChatBots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 WebApp</a:t>
            </a:r>
          </a:p>
          <a:p>
            <a:endParaRPr lang="en-US" altLang="ko-KR" dirty="0"/>
          </a:p>
          <a:p>
            <a:r>
              <a:rPr lang="ko-KR" altLang="en-US" dirty="0"/>
              <a:t>서비스 디자인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미정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DD8547-0C3B-43CF-98E2-C237EEA4BCEC}"/>
              </a:ext>
            </a:extLst>
          </p:cNvPr>
          <p:cNvSpPr txBox="1"/>
          <p:nvPr/>
        </p:nvSpPr>
        <p:spPr>
          <a:xfrm>
            <a:off x="7874209" y="4221717"/>
            <a:ext cx="1942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시각화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신호등 </a:t>
            </a:r>
            <a:r>
              <a:rPr lang="en-US" altLang="ko-KR" dirty="0"/>
              <a:t>(</a:t>
            </a:r>
            <a:r>
              <a:rPr lang="ko-KR" altLang="en-US" dirty="0"/>
              <a:t>가제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F065843-B262-47F1-900A-419940BF9E10}"/>
              </a:ext>
            </a:extLst>
          </p:cNvPr>
          <p:cNvSpPr txBox="1"/>
          <p:nvPr/>
        </p:nvSpPr>
        <p:spPr>
          <a:xfrm>
            <a:off x="5611495" y="4272519"/>
            <a:ext cx="159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분석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BCFAD8-B86E-4DFF-9961-07BEDF3B1C50}"/>
              </a:ext>
            </a:extLst>
          </p:cNvPr>
          <p:cNvSpPr txBox="1"/>
          <p:nvPr/>
        </p:nvSpPr>
        <p:spPr>
          <a:xfrm>
            <a:off x="3301040" y="4272519"/>
            <a:ext cx="159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9539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B96598-A1E1-43BD-9ACA-1ED2689A96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DE9D4DA-E323-4062-A3AC-ABAFE20D5C83}"/>
              </a:ext>
            </a:extLst>
          </p:cNvPr>
          <p:cNvSpPr/>
          <p:nvPr/>
        </p:nvSpPr>
        <p:spPr>
          <a:xfrm>
            <a:off x="301256" y="3088760"/>
            <a:ext cx="6096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D7608-E618-460B-ADAB-EB64A38593CA}"/>
              </a:ext>
            </a:extLst>
          </p:cNvPr>
          <p:cNvSpPr txBox="1"/>
          <p:nvPr/>
        </p:nvSpPr>
        <p:spPr>
          <a:xfrm>
            <a:off x="636272" y="4354015"/>
            <a:ext cx="5270520" cy="437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/>
              <a:t>데이터 수집은 어떻게 할 것인가</a:t>
            </a:r>
            <a:r>
              <a:rPr lang="en-US" altLang="ko-KR" sz="2000" spc="-150" dirty="0"/>
              <a:t>?</a:t>
            </a:r>
            <a:endParaRPr lang="ko-KR" altLang="en-US" sz="2000" spc="-1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DB1B3-0CFE-42E3-A33C-7C001F0CFF01}"/>
              </a:ext>
            </a:extLst>
          </p:cNvPr>
          <p:cNvSpPr txBox="1"/>
          <p:nvPr/>
        </p:nvSpPr>
        <p:spPr>
          <a:xfrm>
            <a:off x="636272" y="3429000"/>
            <a:ext cx="3188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단계</a:t>
            </a:r>
            <a:r>
              <a:rPr lang="en-US" altLang="ko-KR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데이터 수집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75C9E2-E74E-498C-878E-B2665726B4B8}"/>
              </a:ext>
            </a:extLst>
          </p:cNvPr>
          <p:cNvCxnSpPr>
            <a:cxnSpLocks/>
          </p:cNvCxnSpPr>
          <p:nvPr/>
        </p:nvCxnSpPr>
        <p:spPr>
          <a:xfrm>
            <a:off x="636272" y="4182780"/>
            <a:ext cx="5459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286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6ABD68-8D65-414B-8636-3DC83DFE18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160311D-A36A-40A0-8489-8BA748540C07}"/>
              </a:ext>
            </a:extLst>
          </p:cNvPr>
          <p:cNvGrpSpPr/>
          <p:nvPr/>
        </p:nvGrpSpPr>
        <p:grpSpPr>
          <a:xfrm>
            <a:off x="833855" y="2853154"/>
            <a:ext cx="4335045" cy="1539231"/>
            <a:chOff x="656055" y="2853154"/>
            <a:chExt cx="4335045" cy="153923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1D307E5-5280-4F48-BC00-E275F1CD1B77}"/>
                </a:ext>
              </a:extLst>
            </p:cNvPr>
            <p:cNvGrpSpPr/>
            <p:nvPr/>
          </p:nvGrpSpPr>
          <p:grpSpPr>
            <a:xfrm>
              <a:off x="656055" y="2853154"/>
              <a:ext cx="4335045" cy="1539231"/>
              <a:chOff x="3792955" y="2747210"/>
              <a:chExt cx="4335045" cy="1539231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52BDBD4-CA02-4D68-A1B5-951D0166F2A1}"/>
                  </a:ext>
                </a:extLst>
              </p:cNvPr>
              <p:cNvSpPr/>
              <p:nvPr/>
            </p:nvSpPr>
            <p:spPr>
              <a:xfrm>
                <a:off x="3792955" y="2747210"/>
                <a:ext cx="4335045" cy="15392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1F4567-BA9C-49C3-B5F9-1275F55A02EC}"/>
                  </a:ext>
                </a:extLst>
              </p:cNvPr>
              <p:cNvSpPr txBox="1"/>
              <p:nvPr/>
            </p:nvSpPr>
            <p:spPr>
              <a:xfrm>
                <a:off x="4067238" y="3109221"/>
                <a:ext cx="336136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Weather Go 1</a:t>
                </a:r>
                <a:r>
                  <a:rPr lang="en-US" altLang="ko-KR" sz="3600" baseline="30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st</a:t>
                </a:r>
                <a:r>
                  <a:rPr lang="en-US" altLang="ko-KR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r>
                  <a:rPr lang="ko-KR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회의록 요약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694252-943C-4CD4-AD8F-4C29A3F532A7}"/>
                </a:ext>
              </a:extLst>
            </p:cNvPr>
            <p:cNvSpPr txBox="1"/>
            <p:nvPr/>
          </p:nvSpPr>
          <p:spPr>
            <a:xfrm>
              <a:off x="930338" y="2935261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0.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9462CBE-36B4-4477-9103-304449E1EB3B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604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559B3B-9F4E-4EC1-9B67-C4ADD356DDD2}"/>
              </a:ext>
            </a:extLst>
          </p:cNvPr>
          <p:cNvSpPr/>
          <p:nvPr/>
        </p:nvSpPr>
        <p:spPr>
          <a:xfrm>
            <a:off x="6783923" y="4426806"/>
            <a:ext cx="4431600" cy="178200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2363" tIns="174543" rIns="174543" bIns="556632" numCol="1" spcCol="1270" anchor="t" anchorCtr="0">
            <a:noAutofit/>
          </a:bodyPr>
          <a:lstStyle/>
          <a:p>
            <a:pPr marL="3600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수집기간</a:t>
            </a:r>
            <a:endParaRPr lang="en-US" altLang="ko-KR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000" lvl="1" indent="-342900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altLang="ko-KR" sz="2000" spc="-150" dirty="0"/>
              <a:t>201801~201912(</a:t>
            </a:r>
            <a:r>
              <a:rPr lang="ko-KR" altLang="en-US" sz="2000" spc="-150" dirty="0"/>
              <a:t>코로나이전</a:t>
            </a:r>
            <a:r>
              <a:rPr lang="en-US" altLang="ko-KR" sz="2000" spc="-150" dirty="0"/>
              <a:t>)</a:t>
            </a:r>
          </a:p>
          <a:p>
            <a:pPr marL="36000" lvl="1" indent="-342900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altLang="ko-KR" sz="2000" spc="-150" dirty="0"/>
              <a:t>202001~(</a:t>
            </a:r>
            <a:r>
              <a:rPr lang="ko-KR" altLang="en-US" sz="2000" spc="-150" dirty="0"/>
              <a:t>코로나이후</a:t>
            </a:r>
            <a:r>
              <a:rPr lang="en-US" altLang="ko-KR" sz="2000" spc="-150" dirty="0"/>
              <a:t>)</a:t>
            </a:r>
            <a:endParaRPr lang="ko-KR" altLang="en-US" sz="2000" spc="-15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8D8BB8-DF05-4039-9312-E5F0AD2F243F}"/>
              </a:ext>
            </a:extLst>
          </p:cNvPr>
          <p:cNvSpPr/>
          <p:nvPr/>
        </p:nvSpPr>
        <p:spPr>
          <a:xfrm>
            <a:off x="862176" y="4426806"/>
            <a:ext cx="4430175" cy="1782000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543" tIns="174543" rIns="882363" bIns="556632" numCol="1" spcCol="1270" anchor="t" anchorCtr="0">
            <a:noAutofit/>
          </a:bodyPr>
          <a:lstStyle/>
          <a:p>
            <a:pPr marL="36000" lvl="1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서울특별시</a:t>
            </a:r>
            <a:endParaRPr lang="en-US" altLang="ko-KR" sz="2800" kern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000" lvl="1" indent="-342900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ko-KR" altLang="en-US" sz="2000" spc="-150" dirty="0"/>
              <a:t>지역은 서울특별시로 한정</a:t>
            </a:r>
            <a:endParaRPr lang="en-US" altLang="ko-KR" sz="2000" spc="-150" dirty="0"/>
          </a:p>
          <a:p>
            <a:pPr marL="36000" lvl="1" indent="-342900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ko-KR" altLang="en-US" sz="2000" spc="-150" dirty="0"/>
              <a:t>서울이 끝나면 점점 넓힐 예정</a:t>
            </a:r>
            <a:endParaRPr lang="ko-KR" altLang="en-US" sz="2000" kern="1200" spc="-15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164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수집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0B21A1-7910-4571-ADE8-827403AF5B73}"/>
              </a:ext>
            </a:extLst>
          </p:cNvPr>
          <p:cNvSpPr/>
          <p:nvPr/>
        </p:nvSpPr>
        <p:spPr>
          <a:xfrm>
            <a:off x="6783923" y="1434187"/>
            <a:ext cx="4431600" cy="1782000"/>
          </a:xfrm>
          <a:prstGeom prst="rect">
            <a:avLst/>
          </a:pr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2363" tIns="174543" rIns="174543" bIns="556632" numCol="1" spcCol="1270" anchor="t" anchorCtr="0">
            <a:noAutofit/>
          </a:bodyPr>
          <a:lstStyle/>
          <a:p>
            <a:pPr marL="3600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일별 관광방문객수</a:t>
            </a:r>
            <a:endParaRPr lang="en-US" altLang="ko-KR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000" lvl="1" indent="-342900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ko-KR" altLang="en-US" sz="2400" spc="-150" dirty="0"/>
              <a:t>관광지별 일별 방문객수</a:t>
            </a:r>
            <a:endParaRPr lang="en-US" altLang="ko-KR" sz="2400" spc="-150" dirty="0"/>
          </a:p>
          <a:p>
            <a:pPr marL="36000" lvl="1" indent="-342900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ko-KR" altLang="en-US" sz="2400" spc="-150" dirty="0"/>
              <a:t>관광지별 월별 방문객수</a:t>
            </a:r>
            <a:endParaRPr lang="en-US" altLang="ko-KR" sz="2400" spc="-150" dirty="0"/>
          </a:p>
          <a:p>
            <a:pPr marL="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endParaRPr lang="ko-KR" altLang="en-US" sz="2400" spc="-1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A182EE-832E-4C60-808D-8A56E1AA991E}"/>
              </a:ext>
            </a:extLst>
          </p:cNvPr>
          <p:cNvSpPr/>
          <p:nvPr/>
        </p:nvSpPr>
        <p:spPr>
          <a:xfrm>
            <a:off x="863600" y="1434186"/>
            <a:ext cx="4430175" cy="1782000"/>
          </a:xfrm>
          <a:prstGeom prst="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543" tIns="174543" rIns="882363" bIns="556632" numCol="1" spcCol="1270" anchor="t" anchorCtr="0">
            <a:noAutofit/>
          </a:bodyPr>
          <a:lstStyle/>
          <a:p>
            <a:pPr marL="36000" lvl="1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일별 날씨 기후</a:t>
            </a:r>
            <a:endParaRPr lang="en-US" altLang="ko-KR" sz="2800" kern="1200" spc="-3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000" lvl="1" indent="-342900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ko-KR" altLang="en-US" sz="2000" spc="-150" dirty="0"/>
              <a:t>관광기후지수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습도</a:t>
            </a:r>
            <a:endParaRPr lang="en-US" altLang="ko-KR" sz="2000" spc="-150" dirty="0"/>
          </a:p>
          <a:p>
            <a:pPr marL="36000" lvl="1" indent="-342900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ko-KR" altLang="en-US" sz="2000" spc="-150" dirty="0"/>
              <a:t>기온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강수량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풍속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일조 등등</a:t>
            </a:r>
            <a:endParaRPr lang="ko-KR" altLang="en-US" sz="2000" kern="1200" spc="-150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605CC202-0F05-495A-9E0E-3E5FB92B32F1}"/>
              </a:ext>
            </a:extLst>
          </p:cNvPr>
          <p:cNvSpPr/>
          <p:nvPr/>
        </p:nvSpPr>
        <p:spPr>
          <a:xfrm>
            <a:off x="3923031" y="1706425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2068057"/>
                </a:moveTo>
                <a:cubicBezTo>
                  <a:pt x="0" y="925901"/>
                  <a:pt x="925901" y="0"/>
                  <a:pt x="2068057" y="0"/>
                </a:cubicBezTo>
                <a:lnTo>
                  <a:pt x="2068057" y="2068057"/>
                </a:lnTo>
                <a:lnTo>
                  <a:pt x="0" y="206805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080" tIns="819080" rIns="213360" bIns="21336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일별 날씨 기후</a:t>
            </a:r>
            <a:endParaRPr lang="ko-KR" altLang="en-US" sz="2800" kern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92CD176A-93FE-4D1C-A0A3-7CF6140B7652}"/>
              </a:ext>
            </a:extLst>
          </p:cNvPr>
          <p:cNvSpPr/>
          <p:nvPr/>
        </p:nvSpPr>
        <p:spPr>
          <a:xfrm>
            <a:off x="6086611" y="1706425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0"/>
                </a:moveTo>
                <a:cubicBezTo>
                  <a:pt x="1142156" y="0"/>
                  <a:pt x="2068057" y="925901"/>
                  <a:pt x="2068057" y="2068057"/>
                </a:cubicBezTo>
                <a:lnTo>
                  <a:pt x="0" y="206805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819080" rIns="819080" bIns="21336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일별 관광방문객수</a:t>
            </a:r>
            <a:endParaRPr lang="ko-KR" altLang="en-US" sz="2800" kern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E13128FA-0A7F-4F94-8581-08E822523F7B}"/>
              </a:ext>
            </a:extLst>
          </p:cNvPr>
          <p:cNvSpPr/>
          <p:nvPr/>
        </p:nvSpPr>
        <p:spPr>
          <a:xfrm>
            <a:off x="6086610" y="3870005"/>
            <a:ext cx="2068058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0"/>
                </a:moveTo>
                <a:cubicBezTo>
                  <a:pt x="2068057" y="1142156"/>
                  <a:pt x="1142156" y="2068057"/>
                  <a:pt x="0" y="2068057"/>
                </a:cubicBezTo>
                <a:lnTo>
                  <a:pt x="0" y="0"/>
                </a:lnTo>
                <a:lnTo>
                  <a:pt x="2068057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13360" rIns="819081" bIns="819080" numCol="1" spcCol="1270" anchor="ctr" anchorCtr="0">
            <a:noAutofit/>
          </a:bodyPr>
          <a:lstStyle/>
          <a:p>
            <a:pPr marL="514350" lvl="0" indent="-51435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AutoNum type="arabicParenR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514350" lvl="0" indent="-51435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AutoNum type="arabicParenR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수집기간</a:t>
            </a: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A901EFF-4F4E-4D15-9166-0892273F4A78}"/>
              </a:ext>
            </a:extLst>
          </p:cNvPr>
          <p:cNvSpPr/>
          <p:nvPr/>
        </p:nvSpPr>
        <p:spPr>
          <a:xfrm>
            <a:off x="3923030" y="3870005"/>
            <a:ext cx="2068058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2068057"/>
                </a:moveTo>
                <a:cubicBezTo>
                  <a:pt x="925901" y="2068057"/>
                  <a:pt x="0" y="1142156"/>
                  <a:pt x="0" y="0"/>
                </a:cubicBezTo>
                <a:lnTo>
                  <a:pt x="2068057" y="0"/>
                </a:lnTo>
                <a:lnTo>
                  <a:pt x="2068057" y="206805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081" tIns="213360" rIns="213360" bIns="81908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서울특별시</a:t>
            </a:r>
          </a:p>
        </p:txBody>
      </p:sp>
    </p:spTree>
    <p:extLst>
      <p:ext uri="{BB962C8B-B14F-4D97-AF65-F5344CB8AC3E}">
        <p14:creationId xmlns:p14="http://schemas.microsoft.com/office/powerpoint/2010/main" val="503830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164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수집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5DD48-4D43-41F5-85A4-0CD115661520}"/>
              </a:ext>
            </a:extLst>
          </p:cNvPr>
          <p:cNvSpPr txBox="1"/>
          <p:nvPr/>
        </p:nvSpPr>
        <p:spPr>
          <a:xfrm>
            <a:off x="301538" y="1237964"/>
            <a:ext cx="500869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수집 참고자료</a:t>
            </a:r>
            <a:endParaRPr lang="en-US" altLang="ko-KR" dirty="0"/>
          </a:p>
          <a:p>
            <a:endParaRPr lang="en-US" altLang="ko-KR" sz="3600" dirty="0"/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DATA: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기상자료개방포털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2"/>
              </a:rPr>
              <a:t>https://data.kma.go.kr/cmmn/main.do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Target: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관광지 방문객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관광지식정보시스템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3"/>
              </a:rPr>
              <a:t>https://www.tour.go.kr/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대한민국 구석구석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4"/>
              </a:rPr>
              <a:t>https://korean.visitkorea.or.kr/main/main.do#home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Imagine your Korea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5"/>
              </a:rPr>
              <a:t>https://english.visitkorea.or.kr/enu/index.kto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5FCC54-C205-4FCA-8150-496DC23288AA}"/>
              </a:ext>
            </a:extLst>
          </p:cNvPr>
          <p:cNvSpPr txBox="1"/>
          <p:nvPr/>
        </p:nvSpPr>
        <p:spPr>
          <a:xfrm>
            <a:off x="6368177" y="1639611"/>
            <a:ext cx="5008693" cy="499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한국관광공사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6"/>
              </a:rPr>
              <a:t>https://kto.visitkorea.or.kr/kor/gov30.kto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공공데이터포털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7"/>
              </a:rPr>
              <a:t>https://www.data.go.kr/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서울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열린데이터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광장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8"/>
              </a:rPr>
              <a:t>https://data.seoul.go.kr/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경기데이터 드림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9"/>
              </a:rPr>
              <a:t>https://data.gg.go.kr/portal/mainPage.do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BigData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MarketC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함초롬바탕" panose="02030604000101010101" pitchFamily="18" charset="-127"/>
                <a:ea typeface="함초롬바탕" panose="02030604000101010101" pitchFamily="18" charset="-127"/>
                <a:hlinkClick r:id="rId10"/>
              </a:rPr>
              <a:t>https://www.culture.go.kr/bigdata/user/main.do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등등 참고할 예정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804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B7ABFF-2A60-4526-AF76-12497B55D4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EC86781-B686-470F-8916-5B863A28AFC3}"/>
              </a:ext>
            </a:extLst>
          </p:cNvPr>
          <p:cNvGrpSpPr/>
          <p:nvPr/>
        </p:nvGrpSpPr>
        <p:grpSpPr>
          <a:xfrm>
            <a:off x="365760" y="1903228"/>
            <a:ext cx="6096000" cy="4304532"/>
            <a:chOff x="5415280" y="650240"/>
            <a:chExt cx="6096000" cy="555752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91470E-6643-4EC8-BA9B-0FF9307FE167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D9F0C3-37D7-41FC-AE6C-B58C401BB82B}"/>
                </a:ext>
              </a:extLst>
            </p:cNvPr>
            <p:cNvSpPr txBox="1"/>
            <p:nvPr/>
          </p:nvSpPr>
          <p:spPr>
            <a:xfrm>
              <a:off x="5685792" y="2505537"/>
              <a:ext cx="5270520" cy="846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데이터 전처리는 어떻게 할 것인가</a:t>
              </a:r>
              <a:r>
                <a:rPr lang="en-US" altLang="ko-KR" sz="1600" spc="-150" dirty="0"/>
                <a:t>?</a:t>
              </a:r>
              <a:endParaRPr lang="ko-KR" altLang="en-US" sz="1600" spc="-150" dirty="0"/>
            </a:p>
            <a:p>
              <a:pPr algn="just">
                <a:lnSpc>
                  <a:spcPct val="120000"/>
                </a:lnSpc>
              </a:pPr>
              <a:endParaRPr lang="ko-KR" altLang="en-US" sz="1600" spc="-1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4140EC-A1D0-4A6E-B826-88FB5134881C}"/>
                </a:ext>
              </a:extLst>
            </p:cNvPr>
            <p:cNvSpPr txBox="1"/>
            <p:nvPr/>
          </p:nvSpPr>
          <p:spPr>
            <a:xfrm>
              <a:off x="5685792" y="1375886"/>
              <a:ext cx="3542958" cy="75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2</a:t>
              </a:r>
              <a:r>
                <a:rPr lang="ko-KR" altLang="en-US" sz="32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단계</a:t>
              </a:r>
              <a:r>
                <a:rPr lang="en-US" altLang="ko-KR" sz="32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sz="32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데이터 </a:t>
              </a:r>
              <a:r>
                <a:rPr lang="ko-KR" altLang="en-US" sz="3200" spc="-15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전처리</a:t>
              </a:r>
              <a:endPara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0D7F906-23D2-4CD2-9912-B4E0B4426175}"/>
                </a:ext>
              </a:extLst>
            </p:cNvPr>
            <p:cNvCxnSpPr/>
            <p:nvPr/>
          </p:nvCxnSpPr>
          <p:spPr>
            <a:xfrm>
              <a:off x="5685792" y="2280442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9517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537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</a:t>
            </a:r>
            <a:r>
              <a:rPr lang="ko-KR" alt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E2C7C5-C0A4-4543-AD87-7F77CEBB1902}"/>
              </a:ext>
            </a:extLst>
          </p:cNvPr>
          <p:cNvSpPr txBox="1"/>
          <p:nvPr/>
        </p:nvSpPr>
        <p:spPr>
          <a:xfrm>
            <a:off x="5181600" y="3694334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VS.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56A949B-0883-4927-BFCF-BA8421D10312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A09D7C76-404B-469B-9F98-BF46D8C18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9548"/>
              </p:ext>
            </p:extLst>
          </p:nvPr>
        </p:nvGraphicFramePr>
        <p:xfrm>
          <a:off x="497840" y="1597801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02621C35-5258-4292-9AD4-D7E277200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364801"/>
              </p:ext>
            </p:extLst>
          </p:nvPr>
        </p:nvGraphicFramePr>
        <p:xfrm>
          <a:off x="6794500" y="1597801"/>
          <a:ext cx="4899660" cy="4777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74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719915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구분</a:t>
                      </a:r>
                    </a:p>
                  </a:txBody>
                  <a:tcPr marL="95655" marR="95655" marT="47827" marB="47827"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marL="95655" marR="95655" marT="47827" marB="47827"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굵은 글씨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96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95655" marR="95655" marT="47827" marB="47827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marL="95655" marR="95655" marT="47827" marB="4782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738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ED57DE-29DD-43FC-97ED-DF51712840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7E326E2-C9E5-4125-8E23-84A4BEEAF7E5}"/>
              </a:ext>
            </a:extLst>
          </p:cNvPr>
          <p:cNvSpPr/>
          <p:nvPr/>
        </p:nvSpPr>
        <p:spPr>
          <a:xfrm>
            <a:off x="301256" y="3088760"/>
            <a:ext cx="6096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DA11C-23A9-4D53-A012-213D80D8E283}"/>
              </a:ext>
            </a:extLst>
          </p:cNvPr>
          <p:cNvSpPr txBox="1"/>
          <p:nvPr/>
        </p:nvSpPr>
        <p:spPr>
          <a:xfrm>
            <a:off x="636272" y="4354015"/>
            <a:ext cx="5270520" cy="3684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데이터 분석은 어떻게 할 것인가</a:t>
            </a:r>
            <a:r>
              <a:rPr lang="en-US" altLang="ko-KR" sz="1600" spc="-150" dirty="0"/>
              <a:t>?</a:t>
            </a:r>
            <a:endParaRPr lang="ko-KR" altLang="en-US" sz="16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6CAF47-A6DF-4FC6-BA7B-2F2BE852A617}"/>
              </a:ext>
            </a:extLst>
          </p:cNvPr>
          <p:cNvSpPr txBox="1"/>
          <p:nvPr/>
        </p:nvSpPr>
        <p:spPr>
          <a:xfrm>
            <a:off x="636272" y="3429000"/>
            <a:ext cx="3188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단계</a:t>
            </a:r>
            <a:r>
              <a:rPr lang="en-US" altLang="ko-KR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데이터 분석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CE875D7-F699-4349-8833-776AC7742B07}"/>
              </a:ext>
            </a:extLst>
          </p:cNvPr>
          <p:cNvCxnSpPr>
            <a:cxnSpLocks/>
          </p:cNvCxnSpPr>
          <p:nvPr/>
        </p:nvCxnSpPr>
        <p:spPr>
          <a:xfrm>
            <a:off x="636272" y="4182780"/>
            <a:ext cx="5459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186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A652B7-0E62-4C98-A4E3-7C6FC7C3B224}"/>
              </a:ext>
            </a:extLst>
          </p:cNvPr>
          <p:cNvSpPr/>
          <p:nvPr/>
        </p:nvSpPr>
        <p:spPr>
          <a:xfrm>
            <a:off x="9540613" y="1864469"/>
            <a:ext cx="2222510" cy="22942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9A31B9-3FDE-4919-B6D3-33FCD1151C43}"/>
              </a:ext>
            </a:extLst>
          </p:cNvPr>
          <p:cNvSpPr/>
          <p:nvPr/>
        </p:nvSpPr>
        <p:spPr>
          <a:xfrm>
            <a:off x="6615425" y="1855794"/>
            <a:ext cx="2222510" cy="22942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0BACD4-1CD9-4685-8D57-7ABF2FA784F1}"/>
              </a:ext>
            </a:extLst>
          </p:cNvPr>
          <p:cNvSpPr/>
          <p:nvPr/>
        </p:nvSpPr>
        <p:spPr>
          <a:xfrm>
            <a:off x="3505573" y="1855794"/>
            <a:ext cx="2222510" cy="22942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911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데이터분석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3A8967-9A27-4673-BC89-30F7A1E11B27}"/>
              </a:ext>
            </a:extLst>
          </p:cNvPr>
          <p:cNvSpPr/>
          <p:nvPr/>
        </p:nvSpPr>
        <p:spPr>
          <a:xfrm>
            <a:off x="509748" y="1855794"/>
            <a:ext cx="222251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05E3AD-F221-400F-993E-EEDAD990B811}"/>
              </a:ext>
            </a:extLst>
          </p:cNvPr>
          <p:cNvSpPr txBox="1"/>
          <p:nvPr/>
        </p:nvSpPr>
        <p:spPr>
          <a:xfrm>
            <a:off x="3421524" y="4875488"/>
            <a:ext cx="3261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회귀분석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분류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비지도학습 등등 사용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2BE011-3D57-4632-A1CE-846EB11C7FF7}"/>
              </a:ext>
            </a:extLst>
          </p:cNvPr>
          <p:cNvSpPr txBox="1"/>
          <p:nvPr/>
        </p:nvSpPr>
        <p:spPr>
          <a:xfrm>
            <a:off x="4104509" y="4377446"/>
            <a:ext cx="94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머신러닝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BA813-ED39-4B2D-8A07-C00BD615EA5A}"/>
              </a:ext>
            </a:extLst>
          </p:cNvPr>
          <p:cNvSpPr txBox="1"/>
          <p:nvPr/>
        </p:nvSpPr>
        <p:spPr>
          <a:xfrm>
            <a:off x="6615426" y="4901224"/>
            <a:ext cx="22852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일일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입장관관갱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지수가 날씨에 따라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어떻게 움직이는지를 지수화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6A914-C283-4EED-80AA-52B5BAE2C811}"/>
              </a:ext>
            </a:extLst>
          </p:cNvPr>
          <p:cNvSpPr txBox="1"/>
          <p:nvPr/>
        </p:nvSpPr>
        <p:spPr>
          <a:xfrm>
            <a:off x="6947460" y="4365372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입장관광객 지수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1CD515-8861-4296-820F-A24358D269BF}"/>
              </a:ext>
            </a:extLst>
          </p:cNvPr>
          <p:cNvSpPr txBox="1"/>
          <p:nvPr/>
        </p:nvSpPr>
        <p:spPr>
          <a:xfrm>
            <a:off x="1212606" y="4346582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8DAC05-0E62-4340-B747-5465545A1B45}"/>
              </a:ext>
            </a:extLst>
          </p:cNvPr>
          <p:cNvSpPr txBox="1"/>
          <p:nvPr/>
        </p:nvSpPr>
        <p:spPr>
          <a:xfrm>
            <a:off x="739615" y="4795375"/>
            <a:ext cx="3261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기후 데이터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Target: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입장객 데이터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5BC7B0-1EDB-417B-9609-DF543DED5AC9}"/>
              </a:ext>
            </a:extLst>
          </p:cNvPr>
          <p:cNvSpPr txBox="1"/>
          <p:nvPr/>
        </p:nvSpPr>
        <p:spPr>
          <a:xfrm>
            <a:off x="923201" y="2782669"/>
            <a:ext cx="1334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INPUT_DATA</a:t>
            </a:r>
          </a:p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3BDACD-7D93-42BD-A1D8-8FF19A839E71}"/>
              </a:ext>
            </a:extLst>
          </p:cNvPr>
          <p:cNvSpPr txBox="1"/>
          <p:nvPr/>
        </p:nvSpPr>
        <p:spPr>
          <a:xfrm>
            <a:off x="4181453" y="2735169"/>
            <a:ext cx="870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MODEL</a:t>
            </a:r>
          </a:p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F(X)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7A4E12-105D-4256-A72F-5DDA600E6727}"/>
              </a:ext>
            </a:extLst>
          </p:cNvPr>
          <p:cNvSpPr txBox="1"/>
          <p:nvPr/>
        </p:nvSpPr>
        <p:spPr>
          <a:xfrm>
            <a:off x="6954545" y="2735168"/>
            <a:ext cx="1544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OUTPUT_DATA</a:t>
            </a:r>
          </a:p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Y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3368AB-6E45-4BE4-96A6-4CD73C4EF382}"/>
              </a:ext>
            </a:extLst>
          </p:cNvPr>
          <p:cNvSpPr txBox="1"/>
          <p:nvPr/>
        </p:nvSpPr>
        <p:spPr>
          <a:xfrm>
            <a:off x="9956517" y="2644169"/>
            <a:ext cx="1390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Recommend</a:t>
            </a:r>
          </a:p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To customer</a:t>
            </a:r>
          </a:p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Z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D6DBC0-664B-48FF-AE83-87466E7DA9A7}"/>
              </a:ext>
            </a:extLst>
          </p:cNvPr>
          <p:cNvSpPr txBox="1"/>
          <p:nvPr/>
        </p:nvSpPr>
        <p:spPr>
          <a:xfrm>
            <a:off x="9765972" y="4365372"/>
            <a:ext cx="1749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관광소비자에게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관광지 추천서비스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EE30E2-8B86-4884-9EC9-2844F2053D79}"/>
              </a:ext>
            </a:extLst>
          </p:cNvPr>
          <p:cNvSpPr txBox="1"/>
          <p:nvPr/>
        </p:nvSpPr>
        <p:spPr>
          <a:xfrm>
            <a:off x="9540613" y="4948249"/>
            <a:ext cx="22852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일일 입장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관관객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지수에 따라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관광소비자에게 관광지를 추천해주는 서비스 구현</a:t>
            </a:r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431C72D5-2756-4D5B-9AFB-321269AE7990}"/>
              </a:ext>
            </a:extLst>
          </p:cNvPr>
          <p:cNvSpPr/>
          <p:nvPr/>
        </p:nvSpPr>
        <p:spPr>
          <a:xfrm rot="5400000">
            <a:off x="6031595" y="2913569"/>
            <a:ext cx="335851" cy="2895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CD50C9D4-EC5E-47BD-A972-1F8FA869D4B9}"/>
              </a:ext>
            </a:extLst>
          </p:cNvPr>
          <p:cNvSpPr/>
          <p:nvPr/>
        </p:nvSpPr>
        <p:spPr>
          <a:xfrm rot="5400000">
            <a:off x="9085913" y="2856411"/>
            <a:ext cx="335851" cy="2895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40B2A455-A465-4BD8-BB2C-4C1AB89889F5}"/>
              </a:ext>
            </a:extLst>
          </p:cNvPr>
          <p:cNvSpPr/>
          <p:nvPr/>
        </p:nvSpPr>
        <p:spPr>
          <a:xfrm rot="5400000">
            <a:off x="3007630" y="2913569"/>
            <a:ext cx="335851" cy="289527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9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B96598-A1E1-43BD-9ACA-1ED2689A96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DE9D4DA-E323-4062-A3AC-ABAFE20D5C83}"/>
              </a:ext>
            </a:extLst>
          </p:cNvPr>
          <p:cNvSpPr/>
          <p:nvPr/>
        </p:nvSpPr>
        <p:spPr>
          <a:xfrm>
            <a:off x="301256" y="3088760"/>
            <a:ext cx="6096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D7608-E618-460B-ADAB-EB64A38593CA}"/>
              </a:ext>
            </a:extLst>
          </p:cNvPr>
          <p:cNvSpPr txBox="1"/>
          <p:nvPr/>
        </p:nvSpPr>
        <p:spPr>
          <a:xfrm>
            <a:off x="636272" y="4354015"/>
            <a:ext cx="5270520" cy="4374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/>
              <a:t>시각화는 어떻게 할 것인가</a:t>
            </a:r>
            <a:r>
              <a:rPr lang="en-US" altLang="ko-KR" sz="2000" spc="-150" dirty="0"/>
              <a:t>?</a:t>
            </a:r>
            <a:endParaRPr lang="ko-KR" altLang="en-US" sz="2000" spc="-1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DB1B3-0CFE-42E3-A33C-7C001F0CFF01}"/>
              </a:ext>
            </a:extLst>
          </p:cNvPr>
          <p:cNvSpPr txBox="1"/>
          <p:nvPr/>
        </p:nvSpPr>
        <p:spPr>
          <a:xfrm>
            <a:off x="636272" y="3429000"/>
            <a:ext cx="2396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단계</a:t>
            </a:r>
            <a:r>
              <a:rPr lang="en-US" altLang="ko-KR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시각화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75C9E2-E74E-498C-878E-B2665726B4B8}"/>
              </a:ext>
            </a:extLst>
          </p:cNvPr>
          <p:cNvCxnSpPr>
            <a:cxnSpLocks/>
          </p:cNvCxnSpPr>
          <p:nvPr/>
        </p:nvCxnSpPr>
        <p:spPr>
          <a:xfrm>
            <a:off x="636272" y="4182780"/>
            <a:ext cx="5459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48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시각화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73FA85-5AC7-40EF-B38C-27FB76682A51}"/>
              </a:ext>
            </a:extLst>
          </p:cNvPr>
          <p:cNvSpPr/>
          <p:nvPr/>
        </p:nvSpPr>
        <p:spPr>
          <a:xfrm>
            <a:off x="221466" y="1296321"/>
            <a:ext cx="5618672" cy="533457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6F328A6C-3AFE-4D35-8CE8-734925C471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7530092"/>
              </p:ext>
            </p:extLst>
          </p:nvPr>
        </p:nvGraphicFramePr>
        <p:xfrm>
          <a:off x="407930" y="1497540"/>
          <a:ext cx="5167370" cy="4838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51CA47A-D544-438A-8B1D-6DB9300FAFDA}"/>
              </a:ext>
            </a:extLst>
          </p:cNvPr>
          <p:cNvSpPr txBox="1"/>
          <p:nvPr/>
        </p:nvSpPr>
        <p:spPr>
          <a:xfrm>
            <a:off x="6412230" y="3771327"/>
            <a:ext cx="5078137" cy="24366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그리워 멀리 하나에 이름과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무엇인지 별에도 어머니 이름자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슬퍼하는 너무나 위에 된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없이 별에도 이름을 나는 풀이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부끄러운 시와 계절이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나의 묻힌 속의 이웃 하나의 사랑과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위에 강아지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새겨지는 별 불러 어머니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이제 것은 별들을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된 슬퍼하는 못 별 시인의 사랑과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멀리 그러나 이런 겨울이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풀이 별 </a:t>
            </a:r>
            <a:r>
              <a:rPr lang="ko-KR" altLang="en-US" sz="1600" spc="-150" dirty="0" err="1"/>
              <a:t>라이너</a:t>
            </a:r>
            <a:r>
              <a:rPr lang="ko-KR" altLang="en-US" sz="1600" spc="-150" dirty="0"/>
              <a:t> 쓸쓸함과 버리었습니다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차 나는 청춘이 이네들은 언덕 이런 멀리 하나에 봅니다</a:t>
            </a:r>
            <a:r>
              <a:rPr lang="en-US" altLang="ko-KR" sz="1600" spc="-150" dirty="0"/>
              <a:t>.</a:t>
            </a:r>
            <a:r>
              <a:rPr lang="ko-KR" altLang="en-US" sz="1600" spc="-150" dirty="0"/>
              <a:t> 어머니 한 헤는 내일 계절이 까닭입니다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F6239-B129-468B-BF87-3DDF1C2AC7C7}"/>
              </a:ext>
            </a:extLst>
          </p:cNvPr>
          <p:cNvSpPr txBox="1"/>
          <p:nvPr/>
        </p:nvSpPr>
        <p:spPr>
          <a:xfrm>
            <a:off x="6351863" y="2501899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B48C8C-048C-49DD-BA65-2C97BD937A82}"/>
              </a:ext>
            </a:extLst>
          </p:cNvPr>
          <p:cNvCxnSpPr>
            <a:cxnSpLocks/>
          </p:cNvCxnSpPr>
          <p:nvPr/>
        </p:nvCxnSpPr>
        <p:spPr>
          <a:xfrm>
            <a:off x="6096000" y="3429000"/>
            <a:ext cx="60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905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273A955-7237-4D7B-901A-2A8709AC189E}"/>
              </a:ext>
            </a:extLst>
          </p:cNvPr>
          <p:cNvSpPr/>
          <p:nvPr/>
        </p:nvSpPr>
        <p:spPr>
          <a:xfrm>
            <a:off x="280667" y="1343804"/>
            <a:ext cx="5815333" cy="49067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시각화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280667" y="1343804"/>
            <a:ext cx="2323716" cy="633558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시각화 예시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신호등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616D4074-E8E7-46D4-B1D7-42179975BA05}"/>
              </a:ext>
            </a:extLst>
          </p:cNvPr>
          <p:cNvGrpSpPr/>
          <p:nvPr/>
        </p:nvGrpSpPr>
        <p:grpSpPr>
          <a:xfrm>
            <a:off x="6880463" y="1260707"/>
            <a:ext cx="4541574" cy="4833448"/>
            <a:chOff x="6799183" y="1723944"/>
            <a:chExt cx="4541574" cy="4833448"/>
          </a:xfrm>
          <a:solidFill>
            <a:schemeClr val="accent2"/>
          </a:solidFill>
        </p:grpSpPr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F2348CFE-11EF-41AB-90D1-AFCD02936A17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565840F0-A673-42D1-9AB9-99D8CCE59686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solidFill>
              <a:srgbClr val="00B050"/>
            </a:solidFill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B9977EE3-1CBE-49A0-8FD3-F664B430B7E1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solidFill>
              <a:srgbClr val="00B050"/>
            </a:solidFill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C5415D79-CFAC-4371-9DCB-2685D20A88BB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solidFill>
              <a:srgbClr val="FFC000"/>
            </a:solidFill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18E36A44-7A8C-4625-A927-47186BB3533C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solidFill>
              <a:srgbClr val="00B050"/>
            </a:solidFill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3DE5FE6B-F9CA-4B92-BF48-F65EF075696D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solidFill>
              <a:srgbClr val="FFC000"/>
            </a:solidFill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B3DCAFB0-2EAB-43CF-B500-92CDB89CE208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solidFill>
              <a:srgbClr val="FF0000"/>
            </a:solidFill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9F769B18-FB99-49C8-A888-02B2B59045E7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solidFill>
              <a:srgbClr val="FFC000"/>
            </a:solidFill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08E613A4-F333-4DCB-B06C-67F9E25AB470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solidFill>
              <a:srgbClr val="00B050"/>
            </a:solidFill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3DEDEBA7-39F6-4188-B950-1D2A7E9730F6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solidFill>
              <a:srgbClr val="FFC000"/>
            </a:solidFill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9C2ACE48-3F6A-49F6-95A5-51B87D6E46EF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solidFill>
              <a:srgbClr val="92D050"/>
            </a:solidFill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7C576FDB-42A5-4DA7-8B9E-C5D8D886D5D9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solidFill>
              <a:srgbClr val="FF0000"/>
            </a:solidFill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01D3CCCF-22FC-4B26-A52E-4BE696F4EFC9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solidFill>
              <a:srgbClr val="FF0000"/>
            </a:solidFill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C20A668C-1DB2-47F9-BE99-33E246D7C288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solidFill>
              <a:srgbClr val="FFC000"/>
            </a:solidFill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C8D5F740-6C34-4747-9A46-0AF478561619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solidFill>
              <a:srgbClr val="FFC000"/>
            </a:solidFill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C0A0BD1C-50EC-42A7-AFBA-BD6104D19F3F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solidFill>
              <a:srgbClr val="FF0000"/>
            </a:solidFill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C4751123-6AFD-4914-8951-0455044F2337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solidFill>
              <a:srgbClr val="FFC000"/>
            </a:solidFill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A770D4D9-374C-498F-8F33-3160EA191CA4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solidFill>
              <a:srgbClr val="FFC000"/>
            </a:solidFill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E13B6B96-3CF1-41FC-9C86-3F4A5C88FC6C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6395E272-1D8B-4AB4-8B31-07942D68722C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1E1F2FBB-AF6D-4EF4-BC34-FEF1BDFB239E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1323A83E-8BC4-4314-9B3A-0D545E76E612}"/>
              </a:ext>
            </a:extLst>
          </p:cNvPr>
          <p:cNvSpPr txBox="1"/>
          <p:nvPr/>
        </p:nvSpPr>
        <p:spPr>
          <a:xfrm>
            <a:off x="280667" y="6412516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</a:rPr>
              <a:t>지도 출처 </a:t>
            </a:r>
            <a:r>
              <a:rPr lang="pt-BR" altLang="ko-KR" sz="1600" dirty="0">
                <a:solidFill>
                  <a:srgbClr val="554F4D"/>
                </a:solidFill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rgbClr val="554F4D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C9FB92C-E08E-4702-8D4E-BC708D857333}"/>
              </a:ext>
            </a:extLst>
          </p:cNvPr>
          <p:cNvGrpSpPr/>
          <p:nvPr/>
        </p:nvGrpSpPr>
        <p:grpSpPr>
          <a:xfrm>
            <a:off x="549836" y="2454028"/>
            <a:ext cx="5237499" cy="1493036"/>
            <a:chOff x="594313" y="2521591"/>
            <a:chExt cx="5283768" cy="1506226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A1B9AAC-997C-46E8-B5F2-E11BADCDE091}"/>
                </a:ext>
              </a:extLst>
            </p:cNvPr>
            <p:cNvSpPr/>
            <p:nvPr/>
          </p:nvSpPr>
          <p:spPr>
            <a:xfrm>
              <a:off x="594313" y="2521591"/>
              <a:ext cx="1506226" cy="150622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E0A3F9B0-57CE-44D8-91EB-ACB934E33B33}"/>
                </a:ext>
              </a:extLst>
            </p:cNvPr>
            <p:cNvSpPr/>
            <p:nvPr/>
          </p:nvSpPr>
          <p:spPr>
            <a:xfrm>
              <a:off x="2483084" y="2521591"/>
              <a:ext cx="1506226" cy="15062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D32DD17C-9849-4957-A84A-62CD2B5FB09E}"/>
                </a:ext>
              </a:extLst>
            </p:cNvPr>
            <p:cNvSpPr/>
            <p:nvPr/>
          </p:nvSpPr>
          <p:spPr>
            <a:xfrm>
              <a:off x="4371855" y="2521591"/>
              <a:ext cx="1506226" cy="15062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6B597AA6-D2D9-482E-8A5C-8C611CB67F5E}"/>
              </a:ext>
            </a:extLst>
          </p:cNvPr>
          <p:cNvSpPr txBox="1"/>
          <p:nvPr/>
        </p:nvSpPr>
        <p:spPr>
          <a:xfrm>
            <a:off x="525278" y="4432449"/>
            <a:ext cx="5306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입장객 지수에 따라 등급을 나누어서 관광 소비자를 타겟으로 신호등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처럼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날씨에 따라 추천을 해준다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7EAF9-BA57-4F24-BC16-8248AA73A691}"/>
              </a:ext>
            </a:extLst>
          </p:cNvPr>
          <p:cNvSpPr txBox="1"/>
          <p:nvPr/>
        </p:nvSpPr>
        <p:spPr>
          <a:xfrm>
            <a:off x="567817" y="2999167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매우 추천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DE73D056-FE70-4D75-8771-A9D76DAF179A}"/>
              </a:ext>
            </a:extLst>
          </p:cNvPr>
          <p:cNvSpPr txBox="1"/>
          <p:nvPr/>
        </p:nvSpPr>
        <p:spPr>
          <a:xfrm>
            <a:off x="2712712" y="2924413"/>
            <a:ext cx="931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추천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7AE0AD-545F-4AEB-8AF8-8DDF4E83365C}"/>
              </a:ext>
            </a:extLst>
          </p:cNvPr>
          <p:cNvSpPr txBox="1"/>
          <p:nvPr/>
        </p:nvSpPr>
        <p:spPr>
          <a:xfrm>
            <a:off x="4403665" y="2937613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err="1">
                <a:solidFill>
                  <a:schemeClr val="bg1"/>
                </a:solidFill>
              </a:rPr>
              <a:t>비추천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2699B9-480D-417D-8623-69A344426CD5}"/>
              </a:ext>
            </a:extLst>
          </p:cNvPr>
          <p:cNvSpPr txBox="1"/>
          <p:nvPr/>
        </p:nvSpPr>
        <p:spPr>
          <a:xfrm>
            <a:off x="6370715" y="1121435"/>
            <a:ext cx="2486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</a:rPr>
              <a:t>시각화  전국지도예시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신호등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803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B7ABFF-2A60-4526-AF76-12497B55D4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EC86781-B686-470F-8916-5B863A28AFC3}"/>
              </a:ext>
            </a:extLst>
          </p:cNvPr>
          <p:cNvGrpSpPr/>
          <p:nvPr/>
        </p:nvGrpSpPr>
        <p:grpSpPr>
          <a:xfrm>
            <a:off x="365760" y="1903228"/>
            <a:ext cx="6096000" cy="4304532"/>
            <a:chOff x="5415280" y="650240"/>
            <a:chExt cx="6096000" cy="555752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91470E-6643-4EC8-BA9B-0FF9307FE167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D9F0C3-37D7-41FC-AE6C-B58C401BB82B}"/>
                </a:ext>
              </a:extLst>
            </p:cNvPr>
            <p:cNvSpPr txBox="1"/>
            <p:nvPr/>
          </p:nvSpPr>
          <p:spPr>
            <a:xfrm>
              <a:off x="5685792" y="2505537"/>
              <a:ext cx="5270520" cy="8465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/>
                <a:t>서비스 구현은 어떻게 할 것인가</a:t>
              </a:r>
              <a:r>
                <a:rPr lang="en-US" altLang="ko-KR" sz="1600" spc="-150" dirty="0"/>
                <a:t>?</a:t>
              </a:r>
              <a:endParaRPr lang="ko-KR" altLang="en-US" sz="1600" spc="-150" dirty="0"/>
            </a:p>
            <a:p>
              <a:pPr algn="just">
                <a:lnSpc>
                  <a:spcPct val="120000"/>
                </a:lnSpc>
              </a:pPr>
              <a:endParaRPr lang="ko-KR" altLang="en-US" sz="1600" spc="-15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4140EC-A1D0-4A6E-B826-88FB5134881C}"/>
                </a:ext>
              </a:extLst>
            </p:cNvPr>
            <p:cNvSpPr txBox="1"/>
            <p:nvPr/>
          </p:nvSpPr>
          <p:spPr>
            <a:xfrm>
              <a:off x="5685792" y="1375886"/>
              <a:ext cx="3980577" cy="75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5</a:t>
              </a:r>
              <a:r>
                <a:rPr lang="ko-KR" altLang="en-US" sz="32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단계</a:t>
              </a:r>
              <a:r>
                <a:rPr lang="en-US" altLang="ko-KR" sz="32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: </a:t>
              </a:r>
              <a:r>
                <a:rPr lang="ko-KR" altLang="en-US" sz="3200" spc="-15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서비스 구현 방법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0D7F906-23D2-4CD2-9912-B4E0B4426175}"/>
                </a:ext>
              </a:extLst>
            </p:cNvPr>
            <p:cNvCxnSpPr/>
            <p:nvPr/>
          </p:nvCxnSpPr>
          <p:spPr>
            <a:xfrm>
              <a:off x="5685792" y="2280442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4776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498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Weather Go 1</a:t>
            </a:r>
            <a:r>
              <a:rPr lang="en-US" altLang="ko-KR" sz="32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회의록 요약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BA53FF-4BAC-41C3-8F17-9F5D6264B3FE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338C672-4866-4401-A2EA-9114BF7AAD49}"/>
              </a:ext>
            </a:extLst>
          </p:cNvPr>
          <p:cNvGrpSpPr/>
          <p:nvPr/>
        </p:nvGrpSpPr>
        <p:grpSpPr>
          <a:xfrm>
            <a:off x="79972" y="1288527"/>
            <a:ext cx="3311071" cy="633558"/>
            <a:chOff x="389355" y="547877"/>
            <a:chExt cx="2611390" cy="823724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500BB92-F86C-42D3-A9E5-7C45782E81EA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0DD676-774B-4963-8880-7EF2C8E032FB}"/>
                </a:ext>
              </a:extLst>
            </p:cNvPr>
            <p:cNvSpPr txBox="1"/>
            <p:nvPr/>
          </p:nvSpPr>
          <p:spPr>
            <a:xfrm>
              <a:off x="478331" y="588381"/>
              <a:ext cx="2433439" cy="680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Weather</a:t>
              </a:r>
              <a:r>
                <a:rPr lang="ko-KR" altLang="en-US" sz="28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28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GO?</a:t>
              </a:r>
              <a:endParaRPr lang="ko-KR" altLang="en-US" sz="2800" b="1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616D4074-E8E7-46D4-B1D7-42179975BA05}"/>
              </a:ext>
            </a:extLst>
          </p:cNvPr>
          <p:cNvGrpSpPr/>
          <p:nvPr/>
        </p:nvGrpSpPr>
        <p:grpSpPr>
          <a:xfrm>
            <a:off x="6880463" y="1260707"/>
            <a:ext cx="4541574" cy="4833448"/>
            <a:chOff x="6799183" y="1723944"/>
            <a:chExt cx="4541574" cy="4833448"/>
          </a:xfrm>
          <a:solidFill>
            <a:schemeClr val="accent2"/>
          </a:solidFill>
        </p:grpSpPr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F2348CFE-11EF-41AB-90D1-AFCD02936A17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565840F0-A673-42D1-9AB9-99D8CCE59686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B9977EE3-1CBE-49A0-8FD3-F664B430B7E1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C5415D79-CFAC-4371-9DCB-2685D20A88BB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18E36A44-7A8C-4625-A927-47186BB3533C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3DE5FE6B-F9CA-4B92-BF48-F65EF075696D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B3DCAFB0-2EAB-43CF-B500-92CDB89CE208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9F769B18-FB99-49C8-A888-02B2B59045E7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08E613A4-F333-4DCB-B06C-67F9E25AB470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3DEDEBA7-39F6-4188-B950-1D2A7E9730F6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6" name="자유형: 도형 265">
              <a:extLst>
                <a:ext uri="{FF2B5EF4-FFF2-40B4-BE49-F238E27FC236}">
                  <a16:creationId xmlns:a16="http://schemas.microsoft.com/office/drawing/2014/main" id="{9C2ACE48-3F6A-49F6-95A5-51B87D6E46EF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7" name="자유형: 도형 266">
              <a:extLst>
                <a:ext uri="{FF2B5EF4-FFF2-40B4-BE49-F238E27FC236}">
                  <a16:creationId xmlns:a16="http://schemas.microsoft.com/office/drawing/2014/main" id="{7C576FDB-42A5-4DA7-8B9E-C5D8D886D5D9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01D3CCCF-22FC-4B26-A52E-4BE696F4EFC9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C20A668C-1DB2-47F9-BE99-33E246D7C288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C8D5F740-6C34-4747-9A46-0AF478561619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C0A0BD1C-50EC-42A7-AFBA-BD6104D19F3F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2" name="자유형: 도형 271">
              <a:extLst>
                <a:ext uri="{FF2B5EF4-FFF2-40B4-BE49-F238E27FC236}">
                  <a16:creationId xmlns:a16="http://schemas.microsoft.com/office/drawing/2014/main" id="{C4751123-6AFD-4914-8951-0455044F2337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3" name="자유형: 도형 272">
              <a:extLst>
                <a:ext uri="{FF2B5EF4-FFF2-40B4-BE49-F238E27FC236}">
                  <a16:creationId xmlns:a16="http://schemas.microsoft.com/office/drawing/2014/main" id="{A770D4D9-374C-498F-8F33-3160EA191CA4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4" name="자유형: 도형 273">
              <a:extLst>
                <a:ext uri="{FF2B5EF4-FFF2-40B4-BE49-F238E27FC236}">
                  <a16:creationId xmlns:a16="http://schemas.microsoft.com/office/drawing/2014/main" id="{E13B6B96-3CF1-41FC-9C86-3F4A5C88FC6C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5" name="자유형: 도형 274">
              <a:extLst>
                <a:ext uri="{FF2B5EF4-FFF2-40B4-BE49-F238E27FC236}">
                  <a16:creationId xmlns:a16="http://schemas.microsoft.com/office/drawing/2014/main" id="{6395E272-1D8B-4AB4-8B31-07942D68722C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6" name="자유형: 도형 275">
              <a:extLst>
                <a:ext uri="{FF2B5EF4-FFF2-40B4-BE49-F238E27FC236}">
                  <a16:creationId xmlns:a16="http://schemas.microsoft.com/office/drawing/2014/main" id="{1E1F2FBB-AF6D-4EF4-BC34-FEF1BDFB239E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1323A83E-8BC4-4314-9B3A-0D545E76E612}"/>
              </a:ext>
            </a:extLst>
          </p:cNvPr>
          <p:cNvSpPr txBox="1"/>
          <p:nvPr/>
        </p:nvSpPr>
        <p:spPr>
          <a:xfrm>
            <a:off x="280667" y="6412516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</a:rPr>
              <a:t>지도 출처 </a:t>
            </a:r>
            <a:r>
              <a:rPr lang="pt-BR" altLang="ko-KR" sz="1600" dirty="0">
                <a:solidFill>
                  <a:srgbClr val="554F4D"/>
                </a:solidFill>
              </a:rPr>
              <a:t>© SimpleMaps.com: https://simplemaps.com/resources/svg-kr </a:t>
            </a:r>
          </a:p>
          <a:p>
            <a:endParaRPr lang="ko-KR" altLang="en-US" sz="1600" dirty="0">
              <a:solidFill>
                <a:srgbClr val="554F4D"/>
              </a:solidFill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6B597AA6-D2D9-482E-8A5C-8C611CB67F5E}"/>
              </a:ext>
            </a:extLst>
          </p:cNvPr>
          <p:cNvSpPr txBox="1"/>
          <p:nvPr/>
        </p:nvSpPr>
        <p:spPr>
          <a:xfrm>
            <a:off x="426932" y="2175943"/>
            <a:ext cx="530653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날씨와 기후는 밀접한 관계가 있습니다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선행연구 참조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algn="just"/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Weather Go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는 이러한 관계를 통해 날씨에 따라 관광지를 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추천해줌으써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관광공급자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관광사업체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관광지 소상공인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에게는 날씨에 따른 수요예측 서비스를 제공해줌으로써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재고관리 및 편익 극대화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날씨에 따른 매출 리스크를 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헷지하는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과정에 도움을 제공하고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관광소비자에게는 날씨에 따라 관광지를 선택하는 데에 있어서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불필요한 검색 없이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지역만 검색하면 오늘 같은 날씨에 어디를 가면 좋을 지 고민하는 관광공급자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잠재 관광 소비자 및 관광 소비자에게  관광지를 추천해주는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입니다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78EF356-3E73-4013-8EA3-9162831AFBE0}"/>
              </a:ext>
            </a:extLst>
          </p:cNvPr>
          <p:cNvCxnSpPr>
            <a:cxnSpLocks/>
          </p:cNvCxnSpPr>
          <p:nvPr/>
        </p:nvCxnSpPr>
        <p:spPr>
          <a:xfrm>
            <a:off x="509814" y="1822739"/>
            <a:ext cx="60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48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3023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구현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FF64CD-57AE-4457-B4F4-DC16481900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368" y="1618051"/>
            <a:ext cx="3232297" cy="466312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66DC462C-DCC6-4508-B221-D4888B206F21}"/>
              </a:ext>
            </a:extLst>
          </p:cNvPr>
          <p:cNvGrpSpPr/>
          <p:nvPr/>
        </p:nvGrpSpPr>
        <p:grpSpPr>
          <a:xfrm rot="16937996" flipH="1" flipV="1">
            <a:off x="6437388" y="3051371"/>
            <a:ext cx="1281223" cy="1281223"/>
            <a:chOff x="4268971" y="2557130"/>
            <a:chExt cx="1281223" cy="1281223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C94731A-1027-4384-B13D-269476D95416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354C29D-90AA-4069-A2EC-487FEAA7E3AC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BF490F-21C1-450E-B2D2-D013E100E276}"/>
              </a:ext>
            </a:extLst>
          </p:cNvPr>
          <p:cNvGrpSpPr/>
          <p:nvPr/>
        </p:nvGrpSpPr>
        <p:grpSpPr>
          <a:xfrm rot="5177606" flipV="1">
            <a:off x="3607006" y="2788389"/>
            <a:ext cx="1281223" cy="1281223"/>
            <a:chOff x="4268971" y="2557130"/>
            <a:chExt cx="1281223" cy="1281223"/>
          </a:xfrm>
        </p:grpSpPr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28211A8E-2BD0-4A90-A079-11A72C02769D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46914AE-38C8-4338-8548-6E60880647D6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24A9F29-1329-447F-8230-D960F0362BAD}"/>
              </a:ext>
            </a:extLst>
          </p:cNvPr>
          <p:cNvGrpSpPr/>
          <p:nvPr/>
        </p:nvGrpSpPr>
        <p:grpSpPr>
          <a:xfrm>
            <a:off x="287669" y="2284525"/>
            <a:ext cx="3189768" cy="2135242"/>
            <a:chOff x="534391" y="1782382"/>
            <a:chExt cx="3189768" cy="213524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E25FC8E-47B5-4C99-8BF6-CF1D505A2DF7}"/>
                </a:ext>
              </a:extLst>
            </p:cNvPr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61E8DF-5FFF-4B8B-AF65-39DB2C395C64}"/>
                </a:ext>
              </a:extLst>
            </p:cNvPr>
            <p:cNvSpPr txBox="1"/>
            <p:nvPr/>
          </p:nvSpPr>
          <p:spPr>
            <a:xfrm>
              <a:off x="818756" y="2006694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ChatBot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으로 구현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97C1D4F-5CF2-445F-A447-FFB47CEB7F13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A85C3EE-1F9E-4FC6-AFB2-60FD777613F7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어플로 서비스를 구현합니다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059DB15-ED81-4C21-895B-9B27C424EAE5}"/>
              </a:ext>
            </a:extLst>
          </p:cNvPr>
          <p:cNvGrpSpPr/>
          <p:nvPr/>
        </p:nvGrpSpPr>
        <p:grpSpPr>
          <a:xfrm>
            <a:off x="7840376" y="2477542"/>
            <a:ext cx="3189768" cy="2135242"/>
            <a:chOff x="534391" y="1782382"/>
            <a:chExt cx="3189768" cy="213524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E28CE13-3BB4-4FD2-89AC-6DDE72849D61}"/>
                </a:ext>
              </a:extLst>
            </p:cNvPr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356180A-E28A-4415-A79C-0FFD61C62F15}"/>
                </a:ext>
              </a:extLst>
            </p:cNvPr>
            <p:cNvSpPr txBox="1"/>
            <p:nvPr/>
          </p:nvSpPr>
          <p:spPr>
            <a:xfrm>
              <a:off x="818756" y="2006694"/>
              <a:ext cx="14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Web</a:t>
              </a:r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으로 구현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EFA283E-7D12-436F-B0F8-83EE0C2F48E5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C2B933B-329F-4196-9993-0035B4FBF7A8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홈페이지에 서비스를 구현합니다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7127F61-3F34-414D-AECE-4C2EF1CAD6BB}"/>
              </a:ext>
            </a:extLst>
          </p:cNvPr>
          <p:cNvSpPr txBox="1"/>
          <p:nvPr/>
        </p:nvSpPr>
        <p:spPr>
          <a:xfrm>
            <a:off x="1216262" y="1882407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EBEFFF-85AE-46BD-8726-67EB7784EC9E}"/>
              </a:ext>
            </a:extLst>
          </p:cNvPr>
          <p:cNvSpPr txBox="1"/>
          <p:nvPr/>
        </p:nvSpPr>
        <p:spPr>
          <a:xfrm>
            <a:off x="8925194" y="206707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선택지 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2075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B828B52-5DFF-4CDB-85E3-656F9C0BF6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AE5AA2-2087-4F22-92EB-890C045C87C8}"/>
              </a:ext>
            </a:extLst>
          </p:cNvPr>
          <p:cNvSpPr/>
          <p:nvPr/>
        </p:nvSpPr>
        <p:spPr>
          <a:xfrm>
            <a:off x="3432544" y="2216888"/>
            <a:ext cx="5326912" cy="2424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2F879-F55C-4A05-B246-E52B41FCB7AF}"/>
              </a:ext>
            </a:extLst>
          </p:cNvPr>
          <p:cNvSpPr txBox="1"/>
          <p:nvPr/>
        </p:nvSpPr>
        <p:spPr>
          <a:xfrm>
            <a:off x="4933660" y="3065540"/>
            <a:ext cx="2324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56535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498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Weather Go 1</a:t>
            </a:r>
            <a:r>
              <a:rPr lang="en-US" altLang="ko-KR" sz="32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회의록 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CA47A-D544-438A-8B1D-6DB9300FAFDA}"/>
              </a:ext>
            </a:extLst>
          </p:cNvPr>
          <p:cNvSpPr txBox="1"/>
          <p:nvPr/>
        </p:nvSpPr>
        <p:spPr>
          <a:xfrm>
            <a:off x="509814" y="2282263"/>
            <a:ext cx="5078137" cy="30194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기후변화는 전 세계적으로 일어나고 있으며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이는 기후의 영향을 크게 받는 관광산업에 지대한 영향을 끼친다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이처럼 기후에 의한 수요 민감도가 큰 관광산업에 대한 기후 인자의 영향력을 살펴보기 위하여 패널 데이터를 이용한 분석을 실시하였으며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본 연구의 이론적 배경  및 선행연구에 기초하여 독립변수인 기후인자를 추출하였다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spc="-150" dirty="0"/>
              <a:t>기후인자가 관광수요에 미치는 영향</a:t>
            </a:r>
            <a:r>
              <a:rPr lang="en-US" altLang="ko-KR" sz="1600" spc="-150" dirty="0"/>
              <a:t>: </a:t>
            </a:r>
            <a:r>
              <a:rPr lang="ko-KR" altLang="en-US" sz="1600" spc="-150" dirty="0"/>
              <a:t>패널데이터 모형의 적용</a:t>
            </a:r>
            <a:endParaRPr lang="en-US" altLang="ko-KR" sz="1600" spc="-150" dirty="0"/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z="1600" spc="-150" dirty="0"/>
              <a:t>(</a:t>
            </a:r>
            <a:r>
              <a:rPr lang="ko-KR" altLang="en-US" sz="1600" spc="-150" dirty="0"/>
              <a:t>윤성준</a:t>
            </a:r>
            <a:r>
              <a:rPr lang="en-US" altLang="ko-KR" sz="1600" spc="-150" dirty="0"/>
              <a:t>, </a:t>
            </a:r>
            <a:r>
              <a:rPr lang="ko-KR" altLang="en-US" sz="1600" spc="-150" dirty="0" err="1"/>
              <a:t>오희균</a:t>
            </a:r>
            <a:r>
              <a:rPr lang="en-US" altLang="ko-KR" sz="1600" spc="-150" dirty="0"/>
              <a:t>,, </a:t>
            </a:r>
            <a:r>
              <a:rPr lang="ko-KR" altLang="en-US" sz="1600" spc="-150" dirty="0" err="1"/>
              <a:t>이희찬</a:t>
            </a:r>
            <a:r>
              <a:rPr lang="en-US" altLang="ko-KR" sz="1600" spc="-150" dirty="0"/>
              <a:t>)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1600" spc="-150" dirty="0"/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ko-KR" altLang="en-US" sz="1600" spc="-1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F6239-B129-468B-BF87-3DDF1C2AC7C7}"/>
              </a:ext>
            </a:extLst>
          </p:cNvPr>
          <p:cNvSpPr txBox="1"/>
          <p:nvPr/>
        </p:nvSpPr>
        <p:spPr>
          <a:xfrm>
            <a:off x="509814" y="1237964"/>
            <a:ext cx="4246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날씨와 관광지의  상관관계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B48C8C-048C-49DD-BA65-2C97BD937A82}"/>
              </a:ext>
            </a:extLst>
          </p:cNvPr>
          <p:cNvCxnSpPr>
            <a:cxnSpLocks/>
          </p:cNvCxnSpPr>
          <p:nvPr/>
        </p:nvCxnSpPr>
        <p:spPr>
          <a:xfrm>
            <a:off x="509814" y="1822739"/>
            <a:ext cx="60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ACAFCD-6F2A-44B4-A790-824797398990}"/>
              </a:ext>
            </a:extLst>
          </p:cNvPr>
          <p:cNvSpPr txBox="1"/>
          <p:nvPr/>
        </p:nvSpPr>
        <p:spPr>
          <a:xfrm>
            <a:off x="6019800" y="2282263"/>
            <a:ext cx="5078137" cy="4201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최근 </a:t>
            </a:r>
            <a:r>
              <a:rPr lang="en-US" altLang="ko-KR" sz="1600" spc="-150" dirty="0"/>
              <a:t>1</a:t>
            </a:r>
            <a:r>
              <a:rPr lang="ko-KR" altLang="en-US" sz="1600" spc="-150" dirty="0"/>
              <a:t>년간 한국관광공사 관광정보시스템에 접속한 </a:t>
            </a:r>
            <a:r>
              <a:rPr lang="en-US" altLang="ko-KR" sz="1600" spc="-150" dirty="0"/>
              <a:t>21, 655, 089 </a:t>
            </a:r>
            <a:r>
              <a:rPr lang="ko-KR" altLang="en-US" sz="1600" spc="-150" dirty="0"/>
              <a:t>명의 접속 정보를 토대로 분석한 결과 날씨 변수인 강수와 운량은 </a:t>
            </a:r>
            <a:r>
              <a:rPr lang="ko-KR" altLang="en-US" sz="1600" spc="-150" dirty="0" err="1"/>
              <a:t>접속자</a:t>
            </a:r>
            <a:r>
              <a:rPr lang="ko-KR" altLang="en-US" sz="1600" spc="-150" dirty="0"/>
              <a:t> 수에 유의한 양</a:t>
            </a:r>
            <a:r>
              <a:rPr lang="en-US" altLang="ko-KR" sz="1600" spc="-150" dirty="0"/>
              <a:t>(+)</a:t>
            </a:r>
            <a:r>
              <a:rPr lang="ko-KR" altLang="en-US" sz="1600" spc="-150" dirty="0"/>
              <a:t>의 영향을 미치는 것으로 나타났으며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 적설여부는 유의한 음</a:t>
            </a:r>
            <a:r>
              <a:rPr lang="en-US" altLang="ko-KR" sz="1600" spc="-150" dirty="0"/>
              <a:t>(-)</a:t>
            </a:r>
            <a:r>
              <a:rPr lang="ko-KR" altLang="en-US" sz="1600" spc="-150" dirty="0"/>
              <a:t>의 영향을 미치는 것으로 나타났으며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강수는 숙박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추천여행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관광지 순으로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운량은 숙박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추천여행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관광지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문화시설 순으로 유의한 양</a:t>
            </a:r>
            <a:r>
              <a:rPr lang="en-US" altLang="ko-KR" sz="1600" spc="-150" dirty="0"/>
              <a:t>(+)</a:t>
            </a:r>
            <a:r>
              <a:rPr lang="ko-KR" altLang="en-US" sz="1600" spc="-150" dirty="0"/>
              <a:t>의 영향을 미치는 것으로 나타났습니다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이러한 결과는 실제 관광정보 시스템의 </a:t>
            </a:r>
            <a:r>
              <a:rPr lang="ko-KR" altLang="en-US" sz="1600" spc="-150" dirty="0" err="1"/>
              <a:t>접속자</a:t>
            </a:r>
            <a:r>
              <a:rPr lang="ko-KR" altLang="en-US" sz="1600" spc="-150" dirty="0"/>
              <a:t> 수가 날씨에 영향을 받고 있다는 것을 나타내고 있으며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관광지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숙박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추천여행 유형은 운량과 동시에 영향을 받는 것으로 조사되어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날씨와 영향이 깊은 것으로 해석된다</a:t>
            </a:r>
            <a:r>
              <a:rPr lang="en-US" altLang="ko-KR" sz="1600" spc="-150" dirty="0"/>
              <a:t>.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spc="-150" dirty="0" err="1"/>
              <a:t>경영학석사학위논문</a:t>
            </a:r>
            <a:r>
              <a:rPr lang="ko-KR" altLang="en-US" sz="1600" spc="-150" dirty="0"/>
              <a:t> 날씨 및 요일 특성이 관광정보시스템 이용에 미치는 영향에 관한 연구 </a:t>
            </a:r>
            <a:r>
              <a:rPr lang="en-US" altLang="ko-KR" sz="1600" spc="-150" dirty="0"/>
              <a:t>(</a:t>
            </a:r>
            <a:r>
              <a:rPr lang="ko-KR" altLang="en-US" sz="1600" spc="-150" dirty="0"/>
              <a:t>경영정보전공 김도현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지도교수 </a:t>
            </a:r>
            <a:r>
              <a:rPr lang="ko-KR" altLang="en-US" sz="1600" spc="-150" dirty="0" err="1"/>
              <a:t>임규건</a:t>
            </a:r>
            <a:r>
              <a:rPr lang="en-US" altLang="ko-KR" sz="1600" spc="-150" dirty="0"/>
              <a:t>)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551850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498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Weather Go 1</a:t>
            </a:r>
            <a:r>
              <a:rPr lang="en-US" altLang="ko-KR" sz="32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회의록 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CA47A-D544-438A-8B1D-6DB9300FAFDA}"/>
              </a:ext>
            </a:extLst>
          </p:cNvPr>
          <p:cNvSpPr txBox="1"/>
          <p:nvPr/>
        </p:nvSpPr>
        <p:spPr>
          <a:xfrm>
            <a:off x="509814" y="2282263"/>
            <a:ext cx="5078137" cy="3314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주로 기후와 </a:t>
            </a:r>
            <a:r>
              <a:rPr lang="ko-KR" altLang="en-US" sz="1600" spc="-150" dirty="0" err="1"/>
              <a:t>관광간의</a:t>
            </a:r>
            <a:r>
              <a:rPr lang="ko-KR" altLang="en-US" sz="1600" spc="-150" dirty="0"/>
              <a:t> 관계를 이론적인 측면에서의 논의</a:t>
            </a:r>
            <a:r>
              <a:rPr lang="en-US" altLang="ko-KR" sz="1600" spc="-150" dirty="0"/>
              <a:t>,</a:t>
            </a:r>
            <a:r>
              <a:rPr lang="ko-KR" altLang="en-US" sz="1600" spc="-150" dirty="0"/>
              <a:t>와 관광자의  활동에 적합한 최적기후에 관한 연구가 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이는 관광자가 활동하기에 알맞은 기후조건을 의미하며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이러한 정보는 관광사업체 및 지자체의 관광계획에 중요한 요소이다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이러한 최적기후조건을 활용하여 관광자를 둘러싼 기후환경을 쉽게 평가하고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목적에 맞게 사용하기 위해 관광기후지수</a:t>
            </a:r>
            <a:r>
              <a:rPr lang="en-US" altLang="ko-KR" sz="1600" spc="-150" dirty="0"/>
              <a:t>(TCI)</a:t>
            </a:r>
            <a:r>
              <a:rPr lang="ko-KR" altLang="en-US" sz="1600" spc="-150" dirty="0"/>
              <a:t>를 산출하는 연구가 진행되고 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spc="-150" dirty="0"/>
              <a:t>한국형 관광기후지수</a:t>
            </a:r>
            <a:r>
              <a:rPr lang="en-US" altLang="ko-KR" sz="1600" spc="-150" dirty="0"/>
              <a:t>(KTCI)</a:t>
            </a:r>
            <a:r>
              <a:rPr lang="ko-KR" altLang="en-US" sz="1600" spc="-150" dirty="0"/>
              <a:t>의 개발에 관한 연구</a:t>
            </a:r>
            <a:endParaRPr lang="en-US" altLang="ko-KR" sz="1600" spc="-150" dirty="0"/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z="1600" spc="-150" dirty="0"/>
              <a:t>(</a:t>
            </a:r>
            <a:r>
              <a:rPr lang="ko-KR" altLang="en-US" sz="1600" spc="-150" dirty="0" err="1"/>
              <a:t>김남조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김상태</a:t>
            </a:r>
            <a:r>
              <a:rPr lang="en-US" altLang="ko-KR" sz="1600" spc="-150" dirty="0"/>
              <a:t>)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z="1600" spc="-150" dirty="0"/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ko-KR" altLang="en-US" sz="1600" spc="-1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F6239-B129-468B-BF87-3DDF1C2AC7C7}"/>
              </a:ext>
            </a:extLst>
          </p:cNvPr>
          <p:cNvSpPr txBox="1"/>
          <p:nvPr/>
        </p:nvSpPr>
        <p:spPr>
          <a:xfrm>
            <a:off x="509814" y="1237964"/>
            <a:ext cx="2194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관광기후지수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B48C8C-048C-49DD-BA65-2C97BD937A82}"/>
              </a:ext>
            </a:extLst>
          </p:cNvPr>
          <p:cNvCxnSpPr>
            <a:cxnSpLocks/>
          </p:cNvCxnSpPr>
          <p:nvPr/>
        </p:nvCxnSpPr>
        <p:spPr>
          <a:xfrm>
            <a:off x="509814" y="1822739"/>
            <a:ext cx="48622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0CE2D1F-53C9-4590-A559-984E99516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995" y="1530351"/>
            <a:ext cx="5943191" cy="516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13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498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Weather Go 1</a:t>
            </a:r>
            <a:r>
              <a:rPr lang="en-US" altLang="ko-KR" sz="32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회의록 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CA47A-D544-438A-8B1D-6DB9300FAFDA}"/>
              </a:ext>
            </a:extLst>
          </p:cNvPr>
          <p:cNvSpPr txBox="1"/>
          <p:nvPr/>
        </p:nvSpPr>
        <p:spPr>
          <a:xfrm>
            <a:off x="509814" y="2282263"/>
            <a:ext cx="5078137" cy="43490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pc="-150" dirty="0"/>
              <a:t>날씨마루에서는 관광기후지수에 따라 일별로</a:t>
            </a:r>
            <a:r>
              <a:rPr lang="en-US" altLang="ko-KR" spc="-150" dirty="0"/>
              <a:t>, </a:t>
            </a:r>
            <a:r>
              <a:rPr lang="ko-KR" altLang="en-US" spc="-150" dirty="0"/>
              <a:t>단기예보로 </a:t>
            </a:r>
            <a:r>
              <a:rPr lang="ko-KR" altLang="en-US" spc="-150" dirty="0" err="1"/>
              <a:t>매우좋음</a:t>
            </a:r>
            <a:r>
              <a:rPr lang="ko-KR" altLang="en-US" spc="-150" dirty="0"/>
              <a:t> </a:t>
            </a:r>
            <a:r>
              <a:rPr lang="en-US" altLang="ko-KR" spc="-150" dirty="0"/>
              <a:t>(</a:t>
            </a:r>
            <a:r>
              <a:rPr lang="ko-KR" altLang="en-US" spc="-150" dirty="0"/>
              <a:t>야외관광활동을 하기에 매우 적합한 날씨</a:t>
            </a:r>
            <a:r>
              <a:rPr lang="en-US" altLang="ko-KR" spc="-150" dirty="0"/>
              <a:t>), </a:t>
            </a:r>
            <a:r>
              <a:rPr lang="ko-KR" altLang="en-US" spc="-150" dirty="0"/>
              <a:t>좋음</a:t>
            </a:r>
            <a:r>
              <a:rPr lang="en-US" altLang="ko-KR" spc="-150" dirty="0"/>
              <a:t>(</a:t>
            </a:r>
            <a:r>
              <a:rPr lang="ko-KR" altLang="en-US" spc="-150" dirty="0"/>
              <a:t>야외관광을 하기에 적합한 날씨</a:t>
            </a:r>
            <a:r>
              <a:rPr lang="en-US" altLang="ko-KR" spc="-150" dirty="0"/>
              <a:t>), </a:t>
            </a:r>
            <a:r>
              <a:rPr lang="ko-KR" altLang="en-US" spc="-150" dirty="0"/>
              <a:t>보통</a:t>
            </a:r>
            <a:r>
              <a:rPr lang="en-US" altLang="ko-KR" spc="-150" dirty="0"/>
              <a:t>(</a:t>
            </a:r>
            <a:r>
              <a:rPr lang="ko-KR" altLang="en-US" spc="-150" dirty="0"/>
              <a:t>비</a:t>
            </a:r>
            <a:r>
              <a:rPr lang="en-US" altLang="ko-KR" spc="-150" dirty="0"/>
              <a:t>, </a:t>
            </a:r>
            <a:r>
              <a:rPr lang="ko-KR" altLang="en-US" spc="-150" dirty="0"/>
              <a:t>기온 등 날씨 관광에 주의해서 선택적 야외관광을 해야 하는 날씨</a:t>
            </a:r>
            <a:r>
              <a:rPr lang="en-US" altLang="ko-KR" spc="-150" dirty="0"/>
              <a:t>), </a:t>
            </a:r>
            <a:r>
              <a:rPr lang="ko-KR" altLang="en-US" spc="-150" dirty="0"/>
              <a:t>나쁨</a:t>
            </a:r>
            <a:r>
              <a:rPr lang="en-US" altLang="ko-KR" spc="-150" dirty="0"/>
              <a:t>(</a:t>
            </a:r>
            <a:r>
              <a:rPr lang="ko-KR" altLang="en-US" spc="-150" dirty="0"/>
              <a:t>야외관광 활동을 하기에 적합하지 않은 날씨</a:t>
            </a:r>
            <a:r>
              <a:rPr lang="en-US" altLang="ko-KR" spc="-150" dirty="0"/>
              <a:t>), </a:t>
            </a:r>
            <a:r>
              <a:rPr lang="ko-KR" altLang="en-US" spc="-150" dirty="0"/>
              <a:t>특보발령주의</a:t>
            </a:r>
            <a:r>
              <a:rPr lang="en-US" altLang="ko-KR" spc="-150" dirty="0"/>
              <a:t>(</a:t>
            </a:r>
            <a:r>
              <a:rPr lang="ko-KR" altLang="en-US" spc="-150" dirty="0"/>
              <a:t>기상특보 발효 지역으로 피해 예방 사전준비가 필요한 날씨</a:t>
            </a:r>
            <a:r>
              <a:rPr lang="en-US" altLang="ko-KR" spc="-150" dirty="0"/>
              <a:t>)</a:t>
            </a:r>
            <a:r>
              <a:rPr lang="ko-KR" altLang="en-US" spc="-150" dirty="0"/>
              <a:t>로 등급을 나누어 볼 수 있게 서비스를 제공하고 있다</a:t>
            </a:r>
            <a:r>
              <a:rPr lang="en-US" altLang="ko-KR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pc="-150" dirty="0"/>
          </a:p>
          <a:p>
            <a:pPr algn="just">
              <a:lnSpc>
                <a:spcPct val="120000"/>
              </a:lnSpc>
            </a:pPr>
            <a:r>
              <a:rPr lang="ko-KR" altLang="en-US" spc="-150" dirty="0"/>
              <a:t>날씨마루</a:t>
            </a:r>
            <a:endParaRPr lang="en-US" altLang="ko-KR" spc="-150" dirty="0"/>
          </a:p>
          <a:p>
            <a:pPr algn="just">
              <a:lnSpc>
                <a:spcPct val="120000"/>
              </a:lnSpc>
            </a:pPr>
            <a:r>
              <a:rPr lang="en-US" altLang="ko-KR" spc="-150" dirty="0">
                <a:hlinkClick r:id="rId2"/>
              </a:rPr>
              <a:t>https://bd.kma.go.kr/kma2020/fs/climaticIndexSelect1.do?pageNum=5&amp;menuCd=F050202000</a:t>
            </a:r>
            <a:endParaRPr lang="en-US" altLang="ko-KR" spc="-150" dirty="0"/>
          </a:p>
          <a:p>
            <a:pPr algn="just">
              <a:lnSpc>
                <a:spcPct val="120000"/>
              </a:lnSpc>
            </a:pPr>
            <a:endParaRPr lang="en-US" altLang="ko-KR" spc="-150" dirty="0"/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ko-KR" altLang="en-US" sz="1600" spc="-1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F6239-B129-468B-BF87-3DDF1C2AC7C7}"/>
              </a:ext>
            </a:extLst>
          </p:cNvPr>
          <p:cNvSpPr txBox="1"/>
          <p:nvPr/>
        </p:nvSpPr>
        <p:spPr>
          <a:xfrm>
            <a:off x="509814" y="1237964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맞춤형 관광기후지수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B48C8C-048C-49DD-BA65-2C97BD937A82}"/>
              </a:ext>
            </a:extLst>
          </p:cNvPr>
          <p:cNvCxnSpPr>
            <a:cxnSpLocks/>
          </p:cNvCxnSpPr>
          <p:nvPr/>
        </p:nvCxnSpPr>
        <p:spPr>
          <a:xfrm>
            <a:off x="509814" y="1822739"/>
            <a:ext cx="48622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EDF5F8E-A93B-4161-BF1D-88569F02F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50" y="1119910"/>
            <a:ext cx="6604049" cy="571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4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498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Weather Go 1</a:t>
            </a:r>
            <a:r>
              <a:rPr lang="en-US" altLang="ko-KR" sz="32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회의록 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CA47A-D544-438A-8B1D-6DB9300FAFDA}"/>
              </a:ext>
            </a:extLst>
          </p:cNvPr>
          <p:cNvSpPr txBox="1"/>
          <p:nvPr/>
        </p:nvSpPr>
        <p:spPr>
          <a:xfrm>
            <a:off x="509814" y="2591377"/>
            <a:ext cx="5078137" cy="2732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관광공급자 </a:t>
            </a:r>
            <a:r>
              <a:rPr lang="en-US" altLang="ko-KR" sz="1600" spc="-150" dirty="0"/>
              <a:t>(</a:t>
            </a:r>
            <a:r>
              <a:rPr lang="ko-KR" altLang="en-US" sz="1600" spc="-150" dirty="0"/>
              <a:t>관광사업체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관광지 소상공인</a:t>
            </a:r>
            <a:r>
              <a:rPr lang="en-US" altLang="ko-KR" sz="1600" spc="-150" dirty="0"/>
              <a:t>)</a:t>
            </a:r>
            <a:r>
              <a:rPr lang="ko-KR" altLang="en-US" sz="1600" spc="-150" dirty="0"/>
              <a:t>은 이처럼  날씨에 따라 방문객의 차이에 따라 매출액 혹은 재고의 차이로 인해 손실을 보게 된다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Weather GO</a:t>
            </a:r>
            <a:r>
              <a:rPr lang="ko-KR" altLang="en-US" sz="1600" spc="-150" dirty="0"/>
              <a:t>는 이러한 관광공급자</a:t>
            </a:r>
            <a:r>
              <a:rPr lang="en-US" altLang="ko-KR" sz="1600" spc="-150" dirty="0"/>
              <a:t>(</a:t>
            </a:r>
            <a:r>
              <a:rPr lang="ko-KR" altLang="en-US" sz="1600" spc="-150" dirty="0"/>
              <a:t>관광사업체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관광지 소상공인</a:t>
            </a:r>
            <a:r>
              <a:rPr lang="en-US" altLang="ko-KR" sz="1600" spc="-150" dirty="0"/>
              <a:t>)</a:t>
            </a:r>
            <a:r>
              <a:rPr lang="ko-KR" altLang="en-US" sz="1600" spc="-150" dirty="0"/>
              <a:t>에게 날씨에 따른 관광객 수요를 예측해주는 서비스를 제공함으로 써  관광 공급자들이 날씨예보에 따라 관광지 수요를 미리 예측하여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편익을 극대화 하는 데 도움을 주고</a:t>
            </a:r>
            <a:r>
              <a:rPr lang="en-US" altLang="ko-KR" sz="1600" spc="-150" dirty="0"/>
              <a:t>,</a:t>
            </a:r>
            <a:r>
              <a:rPr lang="ko-KR" altLang="en-US" sz="1600" spc="-150" dirty="0"/>
              <a:t>  재고량을 극소화 할 수 있게 도움을 줄 수 있는 서비스를 제공하는 것을 목적으로 한다</a:t>
            </a:r>
            <a:r>
              <a:rPr lang="en-US" altLang="ko-KR" sz="1600" spc="-150" dirty="0"/>
              <a:t>.</a:t>
            </a:r>
            <a:r>
              <a:rPr lang="ko-KR" altLang="en-US" sz="1600" spc="-150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F6239-B129-468B-BF87-3DDF1C2AC7C7}"/>
              </a:ext>
            </a:extLst>
          </p:cNvPr>
          <p:cNvSpPr txBox="1"/>
          <p:nvPr/>
        </p:nvSpPr>
        <p:spPr>
          <a:xfrm>
            <a:off x="509814" y="1237964"/>
            <a:ext cx="4126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관광지 공급자  제공 서비스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B48C8C-048C-49DD-BA65-2C97BD937A82}"/>
              </a:ext>
            </a:extLst>
          </p:cNvPr>
          <p:cNvCxnSpPr>
            <a:cxnSpLocks/>
          </p:cNvCxnSpPr>
          <p:nvPr/>
        </p:nvCxnSpPr>
        <p:spPr>
          <a:xfrm>
            <a:off x="509814" y="1822739"/>
            <a:ext cx="48622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9A3E423-3FB0-4B7A-AC88-54CDAB83A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7815" y="780764"/>
            <a:ext cx="1407480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30714728">
            <a:extLst>
              <a:ext uri="{FF2B5EF4-FFF2-40B4-BE49-F238E27FC236}">
                <a16:creationId xmlns:a16="http://schemas.microsoft.com/office/drawing/2014/main" id="{61028514-EA8C-4C7E-A1C3-8DB1ACC56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815" y="1237964"/>
            <a:ext cx="6234699" cy="533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304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498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Weather Go 1</a:t>
            </a:r>
            <a:r>
              <a:rPr lang="en-US" altLang="ko-KR" sz="32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회의록 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CA47A-D544-438A-8B1D-6DB9300FAFDA}"/>
              </a:ext>
            </a:extLst>
          </p:cNvPr>
          <p:cNvSpPr txBox="1"/>
          <p:nvPr/>
        </p:nvSpPr>
        <p:spPr>
          <a:xfrm>
            <a:off x="401888" y="2407514"/>
            <a:ext cx="5078137" cy="1254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Weather GO</a:t>
            </a:r>
            <a:r>
              <a:rPr lang="ko-KR" altLang="en-US" sz="1600" spc="-150" dirty="0"/>
              <a:t>는 관광소비자</a:t>
            </a:r>
            <a:r>
              <a:rPr lang="en-US" altLang="ko-KR" sz="1600" spc="-150" dirty="0"/>
              <a:t>(</a:t>
            </a:r>
            <a:r>
              <a:rPr lang="ko-KR" altLang="en-US" sz="1600" spc="-150" dirty="0"/>
              <a:t>잠재 관광소비자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관광소비자</a:t>
            </a:r>
            <a:r>
              <a:rPr lang="en-US" altLang="ko-KR" sz="1600" spc="-150" dirty="0"/>
              <a:t>)</a:t>
            </a:r>
            <a:r>
              <a:rPr lang="ko-KR" altLang="en-US" sz="1600" spc="-150" dirty="0"/>
              <a:t>에게 날씨에 따른 관광지를 추천해주는 제공함으로 써  관광 소비자들이 날씨예보에 따라 관광지를 검색하는 데에 있어서 검색하는 불편함을 해소해주고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 편한 관광을 할 수 있도록 도움을  주는 서비스를 제공한다</a:t>
            </a:r>
            <a:r>
              <a:rPr lang="en-US" altLang="ko-KR" sz="1600" spc="-150" dirty="0"/>
              <a:t>.</a:t>
            </a:r>
            <a:endParaRPr lang="ko-KR" altLang="en-US" sz="1600" spc="-1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F6239-B129-468B-BF87-3DDF1C2AC7C7}"/>
              </a:ext>
            </a:extLst>
          </p:cNvPr>
          <p:cNvSpPr txBox="1"/>
          <p:nvPr/>
        </p:nvSpPr>
        <p:spPr>
          <a:xfrm>
            <a:off x="509814" y="1237964"/>
            <a:ext cx="4126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관광지 소비자  제공 서비스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B48C8C-048C-49DD-BA65-2C97BD937A82}"/>
              </a:ext>
            </a:extLst>
          </p:cNvPr>
          <p:cNvCxnSpPr>
            <a:cxnSpLocks/>
          </p:cNvCxnSpPr>
          <p:nvPr/>
        </p:nvCxnSpPr>
        <p:spPr>
          <a:xfrm>
            <a:off x="509814" y="1822739"/>
            <a:ext cx="48622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9A3E423-3FB0-4B7A-AC88-54CDAB83A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7815" y="780764"/>
            <a:ext cx="1407480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AF3E50-A489-470C-9277-F00494F70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530" y="1054100"/>
            <a:ext cx="5669760" cy="53911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4A28A2-0942-48E5-82B5-C9C1C2D296CB}"/>
              </a:ext>
            </a:extLst>
          </p:cNvPr>
          <p:cNvSpPr txBox="1"/>
          <p:nvPr/>
        </p:nvSpPr>
        <p:spPr>
          <a:xfrm>
            <a:off x="1074683" y="5198627"/>
            <a:ext cx="5078137" cy="12466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유사한 서비스로  빅데이터로 알려주는 맞춤형 여행지 정보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 </a:t>
            </a:r>
            <a:r>
              <a:rPr lang="en-US" altLang="ko-KR" sz="1600" spc="-150" dirty="0"/>
              <a:t>“</a:t>
            </a:r>
            <a:r>
              <a:rPr lang="ko-KR" altLang="en-US" sz="1600" spc="-150" dirty="0"/>
              <a:t>여행예보</a:t>
            </a:r>
            <a:r>
              <a:rPr lang="en-US" altLang="ko-KR" sz="1600" spc="-150" dirty="0"/>
              <a:t>＂</a:t>
            </a:r>
            <a:r>
              <a:rPr lang="ko-KR" altLang="en-US" sz="1600" spc="-150" dirty="0"/>
              <a:t>가 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hlinkClick r:id="rId3"/>
              </a:rPr>
              <a:t>https://korean.visitkorea.or.kr/forecast/getTourFocSrchForm.do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2126043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4985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Weather Go 1</a:t>
            </a:r>
            <a:r>
              <a:rPr lang="en-US" altLang="ko-KR" sz="32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회의록 요약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A8ADA-1B89-429D-AB9E-B96282AEEB41}"/>
              </a:ext>
            </a:extLst>
          </p:cNvPr>
          <p:cNvSpPr txBox="1"/>
          <p:nvPr/>
        </p:nvSpPr>
        <p:spPr>
          <a:xfrm>
            <a:off x="101600" y="182373"/>
            <a:ext cx="17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0.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CA47A-D544-438A-8B1D-6DB9300FAFDA}"/>
              </a:ext>
            </a:extLst>
          </p:cNvPr>
          <p:cNvSpPr txBox="1"/>
          <p:nvPr/>
        </p:nvSpPr>
        <p:spPr>
          <a:xfrm>
            <a:off x="529774" y="2382071"/>
            <a:ext cx="8350226" cy="37269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spc="-150" dirty="0"/>
              <a:t>Weather GO</a:t>
            </a:r>
            <a:r>
              <a:rPr lang="ko-KR" altLang="en-US" sz="2000" spc="-150" dirty="0"/>
              <a:t>는 관광소비자</a:t>
            </a:r>
            <a:r>
              <a:rPr lang="en-US" altLang="ko-KR" sz="2000" spc="-150" dirty="0"/>
              <a:t>(</a:t>
            </a:r>
            <a:r>
              <a:rPr lang="ko-KR" altLang="en-US" sz="2000" spc="-150" dirty="0"/>
              <a:t>잠재 관광소비자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관광소비자</a:t>
            </a:r>
            <a:r>
              <a:rPr lang="en-US" altLang="ko-KR" sz="2000" spc="-150" dirty="0"/>
              <a:t>)</a:t>
            </a:r>
            <a:r>
              <a:rPr lang="ko-KR" altLang="en-US" sz="2000" spc="-150" dirty="0"/>
              <a:t>에게 날씨에 따른 관광지를 추천해주는 제공함으로 써  관광 소비자들이 날씨예보에 따라 관광지를 검색하는 데에 있어서 검색하는 불편함을 해소해주고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 편한 관광을 할 수 있도록 도움을  주는 서비스를 제공한다</a:t>
            </a:r>
            <a:r>
              <a:rPr lang="en-US" altLang="ko-KR" sz="20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2000" spc="-150" dirty="0"/>
          </a:p>
          <a:p>
            <a:pPr algn="just">
              <a:lnSpc>
                <a:spcPct val="120000"/>
              </a:lnSpc>
            </a:pPr>
            <a:r>
              <a:rPr lang="ko-KR" altLang="en-US" sz="2000" spc="-150" dirty="0"/>
              <a:t>그러나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 프로젝트에 남은 시간을 고려했을 때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공급자와 소비자 둘 다 만족할 만한 서비스를 제공하기에는 시간이 부족하다는 판단을 하였고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이에 따라 먼저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관광공급자 제공 서비스에 초점을 맞추어 진행하는 것으로 </a:t>
            </a:r>
            <a:endParaRPr lang="en-US" altLang="ko-KR" sz="2000" spc="-150" dirty="0"/>
          </a:p>
          <a:p>
            <a:pPr algn="just">
              <a:lnSpc>
                <a:spcPct val="120000"/>
              </a:lnSpc>
            </a:pPr>
            <a:endParaRPr lang="en-US" altLang="ko-KR" sz="2000" spc="-150" dirty="0"/>
          </a:p>
          <a:p>
            <a:pPr algn="just">
              <a:lnSpc>
                <a:spcPct val="120000"/>
              </a:lnSpc>
            </a:pPr>
            <a:r>
              <a:rPr lang="en-US" altLang="ko-KR" sz="2000" spc="-150" dirty="0"/>
              <a:t>Weather Go 1</a:t>
            </a:r>
            <a:r>
              <a:rPr lang="en-US" altLang="ko-KR" sz="2000" spc="-150" baseline="30000" dirty="0"/>
              <a:t>st</a:t>
            </a:r>
            <a:r>
              <a:rPr lang="en-US" altLang="ko-KR" sz="2000" spc="-150" dirty="0"/>
              <a:t> </a:t>
            </a:r>
            <a:r>
              <a:rPr lang="ko-KR" altLang="en-US" sz="2000" spc="-150" dirty="0"/>
              <a:t>회의는 마무리 된다</a:t>
            </a:r>
            <a:r>
              <a:rPr lang="en-US" altLang="ko-KR" sz="2000" spc="-150" dirty="0"/>
              <a:t>.</a:t>
            </a:r>
            <a:endParaRPr lang="ko-KR" altLang="en-US" sz="2000" spc="-1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AF6239-B129-468B-BF87-3DDF1C2AC7C7}"/>
              </a:ext>
            </a:extLst>
          </p:cNvPr>
          <p:cNvSpPr txBox="1"/>
          <p:nvPr/>
        </p:nvSpPr>
        <p:spPr>
          <a:xfrm>
            <a:off x="509814" y="1237964"/>
            <a:ext cx="8138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관광지 소비자  제공 서비스 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vs 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관광 공급자 제공 서비스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0B48C8C-048C-49DD-BA65-2C97BD937A82}"/>
              </a:ext>
            </a:extLst>
          </p:cNvPr>
          <p:cNvCxnSpPr>
            <a:cxnSpLocks/>
          </p:cNvCxnSpPr>
          <p:nvPr/>
        </p:nvCxnSpPr>
        <p:spPr>
          <a:xfrm>
            <a:off x="529774" y="1822739"/>
            <a:ext cx="91040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9A3E423-3FB0-4B7A-AC88-54CDAB83A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7815" y="780764"/>
            <a:ext cx="1407480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52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622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0193A7"/>
      </a:accent1>
      <a:accent2>
        <a:srgbClr val="41CFDA"/>
      </a:accent2>
      <a:accent3>
        <a:srgbClr val="F8D9B6"/>
      </a:accent3>
      <a:accent4>
        <a:srgbClr val="DFC3AB"/>
      </a:accent4>
      <a:accent5>
        <a:srgbClr val="03ABCF"/>
      </a:accent5>
      <a:accent6>
        <a:srgbClr val="006380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1746</Words>
  <Application>Microsoft Office PowerPoint</Application>
  <PresentationFormat>와이드스크린</PresentationFormat>
  <Paragraphs>269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나눔스퀘어 Bold</vt:lpstr>
      <vt:lpstr>나눔스퀘어 ExtraBold</vt:lpstr>
      <vt:lpstr>나눔스퀘어 Light</vt:lpstr>
      <vt:lpstr>함초롬바탕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권 혁란</cp:lastModifiedBy>
  <cp:revision>62</cp:revision>
  <dcterms:created xsi:type="dcterms:W3CDTF">2020-06-22T00:57:09Z</dcterms:created>
  <dcterms:modified xsi:type="dcterms:W3CDTF">2021-06-24T07:24:49Z</dcterms:modified>
</cp:coreProperties>
</file>